
<file path=[Content_Types].xml><?xml version="1.0" encoding="utf-8"?>
<Types xmlns="http://schemas.openxmlformats.org/package/2006/content-types">
  <Default ContentType="image/jpeg" Extension="jpeg"/>
  <Default ContentType="application/vnd.openxmlformats-package.relationships+xml" Extension="rels"/>
  <Default ContentType="application/vnd.ms-excel"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10.xml"/>
  <Override ContentType="application/vnd.openxmlformats-officedocument.drawingml.chart+xml" PartName="/ppt/charts/chart11.xml"/>
  <Override ContentType="application/vnd.openxmlformats-officedocument.drawingml.chart+xml" PartName="/ppt/charts/chart12.xml"/>
  <Override ContentType="application/vnd.openxmlformats-officedocument.drawingml.chart+xml" PartName="/ppt/charts/chart13.xml"/>
  <Override ContentType="application/vnd.openxmlformats-officedocument.drawingml.chart+xml" PartName="/ppt/charts/chart14.xml"/>
  <Override ContentType="application/vnd.openxmlformats-officedocument.drawingml.chart+xml" PartName="/ppt/charts/chart15.xml"/>
  <Override ContentType="application/vnd.openxmlformats-officedocument.drawingml.chart+xml" PartName="/ppt/charts/chart16.xml"/>
  <Override ContentType="application/vnd.openxmlformats-officedocument.drawingml.chart+xml" PartName="/ppt/charts/chart17.xml"/>
  <Override ContentType="application/vnd.openxmlformats-officedocument.drawingml.chart+xml" PartName="/ppt/charts/chart18.xml"/>
  <Override ContentType="application/vnd.openxmlformats-officedocument.drawingml.chart+xml" PartName="/ppt/charts/chart19.xml"/>
  <Override ContentType="application/vnd.openxmlformats-officedocument.drawingml.chart+xml" PartName="/ppt/charts/chart2.xml"/>
  <Override ContentType="application/vnd.openxmlformats-officedocument.drawingml.chart+xml" PartName="/ppt/charts/chart20.xml"/>
  <Override ContentType="application/vnd.openxmlformats-officedocument.drawingml.chart+xml" PartName="/ppt/charts/chart21.xml"/>
  <Override ContentType="application/vnd.openxmlformats-officedocument.drawingml.chart+xml" PartName="/ppt/charts/chart22.xml"/>
  <Override ContentType="application/vnd.openxmlformats-officedocument.drawingml.chart+xml" PartName="/ppt/charts/chart23.xml"/>
  <Override ContentType="application/vnd.openxmlformats-officedocument.drawingml.chart+xml" PartName="/ppt/charts/chart24.xml"/>
  <Override ContentType="application/vnd.openxmlformats-officedocument.drawingml.chart+xml" PartName="/ppt/charts/chart25.xml"/>
  <Override ContentType="application/vnd.openxmlformats-officedocument.drawingml.chart+xml" PartName="/ppt/charts/chart26.xml"/>
  <Override ContentType="application/vnd.openxmlformats-officedocument.drawingml.chart+xml" PartName="/ppt/charts/chart27.xml"/>
  <Override ContentType="application/vnd.openxmlformats-officedocument.drawingml.chart+xml" PartName="/ppt/charts/chart28.xml"/>
  <Override ContentType="application/vnd.openxmlformats-officedocument.drawingml.chart+xml" PartName="/ppt/charts/chart29.xml"/>
  <Override ContentType="application/vnd.openxmlformats-officedocument.drawingml.chart+xml" PartName="/ppt/charts/chart3.xml"/>
  <Override ContentType="application/vnd.openxmlformats-officedocument.drawingml.chart+xml" PartName="/ppt/charts/chart30.xml"/>
  <Override ContentType="application/vnd.openxmlformats-officedocument.drawingml.chart+xml" PartName="/ppt/charts/chart31.xml"/>
  <Override ContentType="application/vnd.openxmlformats-officedocument.drawingml.chart+xml" PartName="/ppt/charts/chart32.xml"/>
  <Override ContentType="application/vnd.openxmlformats-officedocument.drawingml.chart+xml" PartName="/ppt/charts/chart33.xml"/>
  <Override ContentType="application/vnd.openxmlformats-officedocument.drawingml.chart+xml" PartName="/ppt/charts/chart34.xml"/>
  <Override ContentType="application/vnd.openxmlformats-officedocument.drawingml.chart+xml" PartName="/ppt/charts/chart35.xml"/>
  <Override ContentType="application/vnd.openxmlformats-officedocument.drawingml.chart+xml" PartName="/ppt/charts/chart36.xml"/>
  <Override ContentType="application/vnd.openxmlformats-officedocument.drawingml.chart+xml" PartName="/ppt/charts/chart37.xml"/>
  <Override ContentType="application/vnd.openxmlformats-officedocument.drawingml.chart+xml" PartName="/ppt/charts/chart38.xml"/>
  <Override ContentType="application/vnd.openxmlformats-officedocument.drawingml.chart+xml" PartName="/ppt/charts/chart39.xml"/>
  <Override ContentType="application/vnd.openxmlformats-officedocument.drawingml.chart+xml" PartName="/ppt/charts/chart4.xml"/>
  <Override ContentType="application/vnd.openxmlformats-officedocument.drawingml.chart+xml" PartName="/ppt/charts/chart40.xml"/>
  <Override ContentType="application/vnd.openxmlformats-officedocument.drawingml.chart+xml" PartName="/ppt/charts/chart41.xml"/>
  <Override ContentType="application/vnd.openxmlformats-officedocument.drawingml.chart+xml" PartName="/ppt/charts/chart42.xml"/>
  <Override ContentType="application/vnd.openxmlformats-officedocument.drawingml.chart+xml" PartName="/ppt/charts/chart43.xml"/>
  <Override ContentType="application/vnd.openxmlformats-officedocument.drawingml.chart+xml" PartName="/ppt/charts/chart44.xml"/>
  <Override ContentType="application/vnd.openxmlformats-officedocument.drawingml.chart+xml" PartName="/ppt/charts/chart45.xml"/>
  <Override ContentType="application/vnd.openxmlformats-officedocument.drawingml.chart+xml" PartName="/ppt/charts/chart46.xml"/>
  <Override ContentType="application/vnd.openxmlformats-officedocument.drawingml.chart+xml" PartName="/ppt/charts/chart47.xml"/>
  <Override ContentType="application/vnd.openxmlformats-officedocument.drawingml.chart+xml" PartName="/ppt/charts/chart48.xml"/>
  <Override ContentType="application/vnd.openxmlformats-officedocument.drawingml.chart+xml" PartName="/ppt/charts/chart49.xml"/>
  <Override ContentType="application/vnd.openxmlformats-officedocument.drawingml.chart+xml" PartName="/ppt/charts/chart5.xml"/>
  <Override ContentType="application/vnd.openxmlformats-officedocument.drawingml.chart+xml" PartName="/ppt/charts/chart50.xml"/>
  <Override ContentType="application/vnd.openxmlformats-officedocument.drawingml.chart+xml" PartName="/ppt/charts/chart51.xml"/>
  <Override ContentType="application/vnd.openxmlformats-officedocument.drawingml.chart+xml" PartName="/ppt/charts/chart52.xml"/>
  <Override ContentType="application/vnd.openxmlformats-officedocument.drawingml.chart+xml" PartName="/ppt/charts/chart53.xml"/>
  <Override ContentType="application/vnd.openxmlformats-officedocument.drawingml.chart+xml" PartName="/ppt/charts/chart54.xml"/>
  <Override ContentType="application/vnd.openxmlformats-officedocument.drawingml.chart+xml" PartName="/ppt/charts/chart55.xml"/>
  <Override ContentType="application/vnd.openxmlformats-officedocument.drawingml.chart+xml" PartName="/ppt/charts/chart56.xml"/>
  <Override ContentType="application/vnd.openxmlformats-officedocument.drawingml.chart+xml" PartName="/ppt/charts/chart57.xml"/>
  <Override ContentType="application/vnd.openxmlformats-officedocument.drawingml.chart+xml" PartName="/ppt/charts/chart58.xml"/>
  <Override ContentType="application/vnd.openxmlformats-officedocument.drawingml.chart+xml" PartName="/ppt/charts/chart59.xml"/>
  <Override ContentType="application/vnd.openxmlformats-officedocument.drawingml.chart+xml" PartName="/ppt/charts/chart6.xml"/>
  <Override ContentType="application/vnd.openxmlformats-officedocument.drawingml.chart+xml" PartName="/ppt/charts/chart60.xml"/>
  <Override ContentType="application/vnd.openxmlformats-officedocument.drawingml.chart+xml" PartName="/ppt/charts/chart61.xml"/>
  <Override ContentType="application/vnd.openxmlformats-officedocument.drawingml.chart+xml" PartName="/ppt/charts/chart7.xml"/>
  <Override ContentType="application/vnd.openxmlformats-officedocument.drawingml.chart+xml" PartName="/ppt/charts/chart8.xml"/>
  <Override ContentType="application/vnd.openxmlformats-officedocument.drawingml.chart+xml" PartName="/ppt/charts/chart9.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
<Relationship Id="rId1" Target="ppt/presentation.xml" Type="http://schemas.openxmlformats.org/officeDocument/2006/relationships/officeDocument"/>
<Relationship Id="rId2" Target="docProps/thumbnail.jpeg" Type="http://schemas.openxmlformats.org/package/2006/relationships/metadata/thumbnail"/>
<Relationship Id="rId3" Target="docProps/core.xml" Type="http://schemas.openxmlformats.org/package/2006/relationships/metadata/core-properties"/>
<Relationship Id="rId4" Target="docProps/app.xml" Type="http://schemas.openxmlformats.org/officeDocument/2006/relationships/extended-properties"/>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
  </p:notesMasterIdLst>
  <p:handoutMasterIdLst>
    <p:handoutMasterId r:id="rId3"/>
  </p:handout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6" autoAdjust="0"/>
    <p:restoredTop sz="94722" autoAdjust="0"/>
  </p:normalViewPr>
  <p:slideViewPr>
    <p:cSldViewPr>
      <p:cViewPr varScale="1">
        <p:scale>
          <a:sx n="74" d="100"/>
          <a:sy n="74" d="100"/>
        </p:scale>
        <p:origin x="144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66" d="100"/>
          <a:sy n="66" d="100"/>
        </p:scale>
        <p:origin x="-180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
<Relationship Id="rId1" Target="slideMasters/slideMaster1.xml" Type="http://schemas.openxmlformats.org/officeDocument/2006/relationships/slideMaster"/>
<Relationship Id="rId10" Target="slides/slide3.xml" Type="http://schemas.openxmlformats.org/officeDocument/2006/relationships/slide"/>
<Relationship Id="rId11" Target="slides/slide4.xml" Type="http://schemas.openxmlformats.org/officeDocument/2006/relationships/slide"/>
<Relationship Id="rId12" Target="slides/slide5.xml" Type="http://schemas.openxmlformats.org/officeDocument/2006/relationships/slide"/>
<Relationship Id="rId13" Target="slides/slide6.xml" Type="http://schemas.openxmlformats.org/officeDocument/2006/relationships/slide"/>
<Relationship Id="rId14" Target="slides/slide7.xml" Type="http://schemas.openxmlformats.org/officeDocument/2006/relationships/slide"/>
<Relationship Id="rId15" Target="slides/slide8.xml" Type="http://schemas.openxmlformats.org/officeDocument/2006/relationships/slide"/>
<Relationship Id="rId16" Target="slides/slide9.xml" Type="http://schemas.openxmlformats.org/officeDocument/2006/relationships/slide"/>
<Relationship Id="rId17" Target="slides/slide10.xml" Type="http://schemas.openxmlformats.org/officeDocument/2006/relationships/slide"/>
<Relationship Id="rId18" Target="slides/slide11.xml" Type="http://schemas.openxmlformats.org/officeDocument/2006/relationships/slide"/>
<Relationship Id="rId19" Target="slides/slide12.xml" Type="http://schemas.openxmlformats.org/officeDocument/2006/relationships/slide"/>
<Relationship Id="rId2" Target="notesMasters/notesMaster1.xml" Type="http://schemas.openxmlformats.org/officeDocument/2006/relationships/notesMaster"/>
<Relationship Id="rId20" Target="slides/slide13.xml" Type="http://schemas.openxmlformats.org/officeDocument/2006/relationships/slide"/>
<Relationship Id="rId21" Target="slides/slide14.xml" Type="http://schemas.openxmlformats.org/officeDocument/2006/relationships/slide"/>
<Relationship Id="rId22" Target="slides/slide15.xml" Type="http://schemas.openxmlformats.org/officeDocument/2006/relationships/slide"/>
<Relationship Id="rId23" Target="slides/slide16.xml" Type="http://schemas.openxmlformats.org/officeDocument/2006/relationships/slide"/>
<Relationship Id="rId24" Target="slides/slide17.xml" Type="http://schemas.openxmlformats.org/officeDocument/2006/relationships/slide"/>
<Relationship Id="rId25" Target="slides/slide18.xml" Type="http://schemas.openxmlformats.org/officeDocument/2006/relationships/slide"/>
<Relationship Id="rId26" Target="slides/slide19.xml" Type="http://schemas.openxmlformats.org/officeDocument/2006/relationships/slide"/>
<Relationship Id="rId27" Target="slides/slide20.xml" Type="http://schemas.openxmlformats.org/officeDocument/2006/relationships/slide"/>
<Relationship Id="rId28" Target="slides/slide21.xml" Type="http://schemas.openxmlformats.org/officeDocument/2006/relationships/slide"/>
<Relationship Id="rId29" Target="slides/slide22.xml" Type="http://schemas.openxmlformats.org/officeDocument/2006/relationships/slide"/>
<Relationship Id="rId3" Target="handoutMasters/handoutMaster1.xml" Type="http://schemas.openxmlformats.org/officeDocument/2006/relationships/handoutMaster"/>
<Relationship Id="rId30" Target="slides/slide23.xml" Type="http://schemas.openxmlformats.org/officeDocument/2006/relationships/slide"/>
<Relationship Id="rId31" Target="slides/slide24.xml" Type="http://schemas.openxmlformats.org/officeDocument/2006/relationships/slide"/>
<Relationship Id="rId32" Target="slides/slide25.xml" Type="http://schemas.openxmlformats.org/officeDocument/2006/relationships/slide"/>
<Relationship Id="rId33" Target="slides/slide26.xml" Type="http://schemas.openxmlformats.org/officeDocument/2006/relationships/slide"/>
<Relationship Id="rId34" Target="slides/slide27.xml" Type="http://schemas.openxmlformats.org/officeDocument/2006/relationships/slide"/>
<Relationship Id="rId35" Target="slides/slide28.xml" Type="http://schemas.openxmlformats.org/officeDocument/2006/relationships/slide"/>
<Relationship Id="rId36" Target="slides/slide29.xml" Type="http://schemas.openxmlformats.org/officeDocument/2006/relationships/slide"/>
<Relationship Id="rId37" Target="slides/slide30.xml" Type="http://schemas.openxmlformats.org/officeDocument/2006/relationships/slide"/>
<Relationship Id="rId38" Target="slides/slide31.xml" Type="http://schemas.openxmlformats.org/officeDocument/2006/relationships/slide"/>
<Relationship Id="rId39" Target="slides/slide32.xml" Type="http://schemas.openxmlformats.org/officeDocument/2006/relationships/slide"/>
<Relationship Id="rId4" Target="presProps.xml" Type="http://schemas.openxmlformats.org/officeDocument/2006/relationships/presProps"/>
<Relationship Id="rId40" Target="slides/slide33.xml" Type="http://schemas.openxmlformats.org/officeDocument/2006/relationships/slide"/>
<Relationship Id="rId41" Target="slides/slide34.xml" Type="http://schemas.openxmlformats.org/officeDocument/2006/relationships/slide"/>
<Relationship Id="rId42" Target="slides/slide35.xml" Type="http://schemas.openxmlformats.org/officeDocument/2006/relationships/slide"/>
<Relationship Id="rId43" Target="slides/slide36.xml" Type="http://schemas.openxmlformats.org/officeDocument/2006/relationships/slide"/>
<Relationship Id="rId44" Target="slides/slide37.xml" Type="http://schemas.openxmlformats.org/officeDocument/2006/relationships/slide"/>
<Relationship Id="rId45" Target="slides/slide38.xml" Type="http://schemas.openxmlformats.org/officeDocument/2006/relationships/slide"/>
<Relationship Id="rId46" Target="slides/slide39.xml" Type="http://schemas.openxmlformats.org/officeDocument/2006/relationships/slide"/>
<Relationship Id="rId47" Target="slides/slide40.xml" Type="http://schemas.openxmlformats.org/officeDocument/2006/relationships/slide"/>
<Relationship Id="rId48" Target="slides/slide41.xml" Type="http://schemas.openxmlformats.org/officeDocument/2006/relationships/slide"/>
<Relationship Id="rId49" Target="slides/slide42.xml" Type="http://schemas.openxmlformats.org/officeDocument/2006/relationships/slide"/>
<Relationship Id="rId5" Target="viewProps.xml" Type="http://schemas.openxmlformats.org/officeDocument/2006/relationships/viewProps"/>
<Relationship Id="rId50" Target="slides/slide43.xml" Type="http://schemas.openxmlformats.org/officeDocument/2006/relationships/slide"/>
<Relationship Id="rId51" Target="slides/slide44.xml" Type="http://schemas.openxmlformats.org/officeDocument/2006/relationships/slide"/>
<Relationship Id="rId52" Target="slides/slide45.xml" Type="http://schemas.openxmlformats.org/officeDocument/2006/relationships/slide"/>
<Relationship Id="rId53" Target="slides/slide46.xml" Type="http://schemas.openxmlformats.org/officeDocument/2006/relationships/slide"/>
<Relationship Id="rId54" Target="slides/slide47.xml" Type="http://schemas.openxmlformats.org/officeDocument/2006/relationships/slide"/>
<Relationship Id="rId55" Target="slides/slide48.xml" Type="http://schemas.openxmlformats.org/officeDocument/2006/relationships/slide"/>
<Relationship Id="rId56" Target="slides/slide49.xml" Type="http://schemas.openxmlformats.org/officeDocument/2006/relationships/slide"/>
<Relationship Id="rId57" Target="slides/slide50.xml" Type="http://schemas.openxmlformats.org/officeDocument/2006/relationships/slide"/>
<Relationship Id="rId58" Target="slides/slide51.xml" Type="http://schemas.openxmlformats.org/officeDocument/2006/relationships/slide"/>
<Relationship Id="rId59" Target="slides/slide52.xml" Type="http://schemas.openxmlformats.org/officeDocument/2006/relationships/slide"/>
<Relationship Id="rId6" Target="theme/theme1.xml" Type="http://schemas.openxmlformats.org/officeDocument/2006/relationships/theme"/>
<Relationship Id="rId60" Target="slides/slide53.xml" Type="http://schemas.openxmlformats.org/officeDocument/2006/relationships/slide"/>
<Relationship Id="rId61" Target="slides/slide54.xml" Type="http://schemas.openxmlformats.org/officeDocument/2006/relationships/slide"/>
<Relationship Id="rId62" Target="slides/slide55.xml" Type="http://schemas.openxmlformats.org/officeDocument/2006/relationships/slide"/>
<Relationship Id="rId63" Target="slides/slide56.xml" Type="http://schemas.openxmlformats.org/officeDocument/2006/relationships/slide"/>
<Relationship Id="rId64" Target="slides/slide57.xml" Type="http://schemas.openxmlformats.org/officeDocument/2006/relationships/slide"/>
<Relationship Id="rId65" Target="slides/slide58.xml" Type="http://schemas.openxmlformats.org/officeDocument/2006/relationships/slide"/>
<Relationship Id="rId66" Target="slides/slide59.xml" Type="http://schemas.openxmlformats.org/officeDocument/2006/relationships/slide"/>
<Relationship Id="rId67" Target="slides/slide60.xml" Type="http://schemas.openxmlformats.org/officeDocument/2006/relationships/slide"/>
<Relationship Id="rId68" Target="slides/slide61.xml" Type="http://schemas.openxmlformats.org/officeDocument/2006/relationships/slide"/>
<Relationship Id="rId69" Target="slides/slide62.xml" Type="http://schemas.openxmlformats.org/officeDocument/2006/relationships/slide"/>
<Relationship Id="rId7" Target="tableStyles.xml" Type="http://schemas.openxmlformats.org/officeDocument/2006/relationships/tableStyles"/>
<Relationship Id="rId70" Target="slides/slide63.xml" Type="http://schemas.openxmlformats.org/officeDocument/2006/relationships/slide"/>
<Relationship Id="rId71" Target="slides/slide64.xml" Type="http://schemas.openxmlformats.org/officeDocument/2006/relationships/slide"/>
<Relationship Id="rId8" Target="slides/slide1.xml" Type="http://schemas.openxmlformats.org/officeDocument/2006/relationships/slide"/>
<Relationship Id="rId9" Target="slides/slide2.xml" Type="http://schemas.openxmlformats.org/officeDocument/2006/relationships/slide"/>
</Relationships>

</file>

<file path=ppt/charts/_rels/chart1.xml.rels><?xml version="1.0" encoding="UTF-8" standalone="yes"?>
<Relationships xmlns="http://schemas.openxmlformats.org/package/2006/relationships">
<Relationship Id="rId1" Target="../embeddings/excel1.xlsx" Type="http://schemas.openxmlformats.org/officeDocument/2006/relationships/package"/>
</Relationships>

</file>

<file path=ppt/charts/_rels/chart10.xml.rels><?xml version="1.0" encoding="UTF-8" standalone="yes"?>
<Relationships xmlns="http://schemas.openxmlformats.org/package/2006/relationships">
<Relationship Id="rId1" Target="../embeddings/excel10.xlsx" Type="http://schemas.openxmlformats.org/officeDocument/2006/relationships/package"/>
</Relationships>

</file>

<file path=ppt/charts/_rels/chart11.xml.rels><?xml version="1.0" encoding="UTF-8" standalone="yes"?>
<Relationships xmlns="http://schemas.openxmlformats.org/package/2006/relationships">
<Relationship Id="rId1" Target="../embeddings/excel11.xlsx" Type="http://schemas.openxmlformats.org/officeDocument/2006/relationships/package"/>
</Relationships>

</file>

<file path=ppt/charts/_rels/chart12.xml.rels><?xml version="1.0" encoding="UTF-8" standalone="yes"?>
<Relationships xmlns="http://schemas.openxmlformats.org/package/2006/relationships">
<Relationship Id="rId1" Target="../embeddings/excel12.xlsx" Type="http://schemas.openxmlformats.org/officeDocument/2006/relationships/package"/>
</Relationships>

</file>

<file path=ppt/charts/_rels/chart13.xml.rels><?xml version="1.0" encoding="UTF-8" standalone="yes"?>
<Relationships xmlns="http://schemas.openxmlformats.org/package/2006/relationships">
<Relationship Id="rId1" Target="../embeddings/excel13.xlsx" Type="http://schemas.openxmlformats.org/officeDocument/2006/relationships/package"/>
</Relationships>

</file>

<file path=ppt/charts/_rels/chart14.xml.rels><?xml version="1.0" encoding="UTF-8" standalone="yes"?>
<Relationships xmlns="http://schemas.openxmlformats.org/package/2006/relationships">
<Relationship Id="rId1" Target="../embeddings/excel14.xlsx" Type="http://schemas.openxmlformats.org/officeDocument/2006/relationships/package"/>
</Relationships>

</file>

<file path=ppt/charts/_rels/chart15.xml.rels><?xml version="1.0" encoding="UTF-8" standalone="yes"?>
<Relationships xmlns="http://schemas.openxmlformats.org/package/2006/relationships">
<Relationship Id="rId1" Target="../embeddings/excel15.xlsx" Type="http://schemas.openxmlformats.org/officeDocument/2006/relationships/package"/>
</Relationships>

</file>

<file path=ppt/charts/_rels/chart16.xml.rels><?xml version="1.0" encoding="UTF-8" standalone="yes"?>
<Relationships xmlns="http://schemas.openxmlformats.org/package/2006/relationships">
<Relationship Id="rId1" Target="../embeddings/excel16.xlsx" Type="http://schemas.openxmlformats.org/officeDocument/2006/relationships/package"/>
</Relationships>

</file>

<file path=ppt/charts/_rels/chart17.xml.rels><?xml version="1.0" encoding="UTF-8" standalone="yes"?>
<Relationships xmlns="http://schemas.openxmlformats.org/package/2006/relationships">
<Relationship Id="rId1" Target="../embeddings/excel17.xlsx" Type="http://schemas.openxmlformats.org/officeDocument/2006/relationships/package"/>
</Relationships>

</file>

<file path=ppt/charts/_rels/chart18.xml.rels><?xml version="1.0" encoding="UTF-8" standalone="yes"?>
<Relationships xmlns="http://schemas.openxmlformats.org/package/2006/relationships">
<Relationship Id="rId1" Target="../embeddings/excel18.xlsx" Type="http://schemas.openxmlformats.org/officeDocument/2006/relationships/package"/>
</Relationships>

</file>

<file path=ppt/charts/_rels/chart19.xml.rels><?xml version="1.0" encoding="UTF-8" standalone="yes"?>
<Relationships xmlns="http://schemas.openxmlformats.org/package/2006/relationships">
<Relationship Id="rId1" Target="../embeddings/excel19.xlsx" Type="http://schemas.openxmlformats.org/officeDocument/2006/relationships/package"/>
</Relationships>

</file>

<file path=ppt/charts/_rels/chart2.xml.rels><?xml version="1.0" encoding="UTF-8" standalone="yes"?>
<Relationships xmlns="http://schemas.openxmlformats.org/package/2006/relationships">
<Relationship Id="rId1" Target="../embeddings/excel2.xlsx" Type="http://schemas.openxmlformats.org/officeDocument/2006/relationships/package"/>
</Relationships>

</file>

<file path=ppt/charts/_rels/chart20.xml.rels><?xml version="1.0" encoding="UTF-8" standalone="yes"?>
<Relationships xmlns="http://schemas.openxmlformats.org/package/2006/relationships">
<Relationship Id="rId1" Target="../embeddings/excel20.xlsx" Type="http://schemas.openxmlformats.org/officeDocument/2006/relationships/package"/>
</Relationships>

</file>

<file path=ppt/charts/_rels/chart21.xml.rels><?xml version="1.0" encoding="UTF-8" standalone="yes"?>
<Relationships xmlns="http://schemas.openxmlformats.org/package/2006/relationships">
<Relationship Id="rId1" Target="../embeddings/excel21.xlsx" Type="http://schemas.openxmlformats.org/officeDocument/2006/relationships/package"/>
</Relationships>

</file>

<file path=ppt/charts/_rels/chart22.xml.rels><?xml version="1.0" encoding="UTF-8" standalone="yes"?>
<Relationships xmlns="http://schemas.openxmlformats.org/package/2006/relationships">
<Relationship Id="rId1" Target="../embeddings/excel22.xlsx" Type="http://schemas.openxmlformats.org/officeDocument/2006/relationships/package"/>
</Relationships>

</file>

<file path=ppt/charts/_rels/chart23.xml.rels><?xml version="1.0" encoding="UTF-8" standalone="yes"?>
<Relationships xmlns="http://schemas.openxmlformats.org/package/2006/relationships">
<Relationship Id="rId1" Target="../embeddings/excel23.xlsx" Type="http://schemas.openxmlformats.org/officeDocument/2006/relationships/package"/>
</Relationships>

</file>

<file path=ppt/charts/_rels/chart24.xml.rels><?xml version="1.0" encoding="UTF-8" standalone="yes"?>
<Relationships xmlns="http://schemas.openxmlformats.org/package/2006/relationships">
<Relationship Id="rId1" Target="../embeddings/excel24.xlsx" Type="http://schemas.openxmlformats.org/officeDocument/2006/relationships/package"/>
</Relationships>

</file>

<file path=ppt/charts/_rels/chart25.xml.rels><?xml version="1.0" encoding="UTF-8" standalone="yes"?>
<Relationships xmlns="http://schemas.openxmlformats.org/package/2006/relationships">
<Relationship Id="rId1" Target="../embeddings/excel25.xlsx" Type="http://schemas.openxmlformats.org/officeDocument/2006/relationships/package"/>
</Relationships>

</file>

<file path=ppt/charts/_rels/chart26.xml.rels><?xml version="1.0" encoding="UTF-8" standalone="yes"?>
<Relationships xmlns="http://schemas.openxmlformats.org/package/2006/relationships">
<Relationship Id="rId1" Target="../embeddings/excel26.xlsx" Type="http://schemas.openxmlformats.org/officeDocument/2006/relationships/package"/>
</Relationships>

</file>

<file path=ppt/charts/_rels/chart27.xml.rels><?xml version="1.0" encoding="UTF-8" standalone="yes"?>
<Relationships xmlns="http://schemas.openxmlformats.org/package/2006/relationships">
<Relationship Id="rId1" Target="../embeddings/excel27.xlsx" Type="http://schemas.openxmlformats.org/officeDocument/2006/relationships/package"/>
</Relationships>

</file>

<file path=ppt/charts/_rels/chart28.xml.rels><?xml version="1.0" encoding="UTF-8" standalone="yes"?>
<Relationships xmlns="http://schemas.openxmlformats.org/package/2006/relationships">
<Relationship Id="rId1" Target="../embeddings/excel28.xlsx" Type="http://schemas.openxmlformats.org/officeDocument/2006/relationships/package"/>
</Relationships>

</file>

<file path=ppt/charts/_rels/chart29.xml.rels><?xml version="1.0" encoding="UTF-8" standalone="yes"?>
<Relationships xmlns="http://schemas.openxmlformats.org/package/2006/relationships">
<Relationship Id="rId1" Target="../embeddings/excel29.xlsx" Type="http://schemas.openxmlformats.org/officeDocument/2006/relationships/package"/>
</Relationships>

</file>

<file path=ppt/charts/_rels/chart3.xml.rels><?xml version="1.0" encoding="UTF-8" standalone="yes"?>
<Relationships xmlns="http://schemas.openxmlformats.org/package/2006/relationships">
<Relationship Id="rId1" Target="../embeddings/excel3.xlsx" Type="http://schemas.openxmlformats.org/officeDocument/2006/relationships/package"/>
</Relationships>

</file>

<file path=ppt/charts/_rels/chart30.xml.rels><?xml version="1.0" encoding="UTF-8" standalone="yes"?>
<Relationships xmlns="http://schemas.openxmlformats.org/package/2006/relationships">
<Relationship Id="rId1" Target="../embeddings/excel30.xlsx" Type="http://schemas.openxmlformats.org/officeDocument/2006/relationships/package"/>
</Relationships>

</file>

<file path=ppt/charts/_rels/chart31.xml.rels><?xml version="1.0" encoding="UTF-8" standalone="yes"?>
<Relationships xmlns="http://schemas.openxmlformats.org/package/2006/relationships">
<Relationship Id="rId1" Target="../embeddings/excel31.xlsx" Type="http://schemas.openxmlformats.org/officeDocument/2006/relationships/package"/>
</Relationships>

</file>

<file path=ppt/charts/_rels/chart32.xml.rels><?xml version="1.0" encoding="UTF-8" standalone="yes"?>
<Relationships xmlns="http://schemas.openxmlformats.org/package/2006/relationships">
<Relationship Id="rId1" Target="../embeddings/excel32.xlsx" Type="http://schemas.openxmlformats.org/officeDocument/2006/relationships/package"/>
</Relationships>

</file>

<file path=ppt/charts/_rels/chart33.xml.rels><?xml version="1.0" encoding="UTF-8" standalone="yes"?>
<Relationships xmlns="http://schemas.openxmlformats.org/package/2006/relationships">
<Relationship Id="rId1" Target="../embeddings/excel33.xlsx" Type="http://schemas.openxmlformats.org/officeDocument/2006/relationships/package"/>
</Relationships>

</file>

<file path=ppt/charts/_rels/chart34.xml.rels><?xml version="1.0" encoding="UTF-8" standalone="yes"?>
<Relationships xmlns="http://schemas.openxmlformats.org/package/2006/relationships">
<Relationship Id="rId1" Target="../embeddings/excel34.xlsx" Type="http://schemas.openxmlformats.org/officeDocument/2006/relationships/package"/>
</Relationships>

</file>

<file path=ppt/charts/_rels/chart35.xml.rels><?xml version="1.0" encoding="UTF-8" standalone="yes"?>
<Relationships xmlns="http://schemas.openxmlformats.org/package/2006/relationships">
<Relationship Id="rId1" Target="../embeddings/excel35.xlsx" Type="http://schemas.openxmlformats.org/officeDocument/2006/relationships/package"/>
</Relationships>

</file>

<file path=ppt/charts/_rels/chart36.xml.rels><?xml version="1.0" encoding="UTF-8" standalone="yes"?>
<Relationships xmlns="http://schemas.openxmlformats.org/package/2006/relationships">
<Relationship Id="rId1" Target="../embeddings/excel36.xlsx" Type="http://schemas.openxmlformats.org/officeDocument/2006/relationships/package"/>
</Relationships>

</file>

<file path=ppt/charts/_rels/chart37.xml.rels><?xml version="1.0" encoding="UTF-8" standalone="yes"?>
<Relationships xmlns="http://schemas.openxmlformats.org/package/2006/relationships">
<Relationship Id="rId1" Target="../embeddings/excel37.xlsx" Type="http://schemas.openxmlformats.org/officeDocument/2006/relationships/package"/>
</Relationships>

</file>

<file path=ppt/charts/_rels/chart38.xml.rels><?xml version="1.0" encoding="UTF-8" standalone="yes"?>
<Relationships xmlns="http://schemas.openxmlformats.org/package/2006/relationships">
<Relationship Id="rId1" Target="../embeddings/excel38.xlsx" Type="http://schemas.openxmlformats.org/officeDocument/2006/relationships/package"/>
</Relationships>

</file>

<file path=ppt/charts/_rels/chart39.xml.rels><?xml version="1.0" encoding="UTF-8" standalone="yes"?>
<Relationships xmlns="http://schemas.openxmlformats.org/package/2006/relationships">
<Relationship Id="rId1" Target="../embeddings/excel39.xlsx" Type="http://schemas.openxmlformats.org/officeDocument/2006/relationships/package"/>
</Relationships>

</file>

<file path=ppt/charts/_rels/chart4.xml.rels><?xml version="1.0" encoding="UTF-8" standalone="yes"?>
<Relationships xmlns="http://schemas.openxmlformats.org/package/2006/relationships">
<Relationship Id="rId1" Target="../embeddings/excel4.xlsx" Type="http://schemas.openxmlformats.org/officeDocument/2006/relationships/package"/>
</Relationships>

</file>

<file path=ppt/charts/_rels/chart40.xml.rels><?xml version="1.0" encoding="UTF-8" standalone="yes"?>
<Relationships xmlns="http://schemas.openxmlformats.org/package/2006/relationships">
<Relationship Id="rId1" Target="../embeddings/excel40.xlsx" Type="http://schemas.openxmlformats.org/officeDocument/2006/relationships/package"/>
</Relationships>

</file>

<file path=ppt/charts/_rels/chart41.xml.rels><?xml version="1.0" encoding="UTF-8" standalone="yes"?>
<Relationships xmlns="http://schemas.openxmlformats.org/package/2006/relationships">
<Relationship Id="rId1" Target="../embeddings/excel41.xlsx" Type="http://schemas.openxmlformats.org/officeDocument/2006/relationships/package"/>
</Relationships>

</file>

<file path=ppt/charts/_rels/chart42.xml.rels><?xml version="1.0" encoding="UTF-8" standalone="yes"?>
<Relationships xmlns="http://schemas.openxmlformats.org/package/2006/relationships">
<Relationship Id="rId1" Target="../embeddings/excel42.xlsx" Type="http://schemas.openxmlformats.org/officeDocument/2006/relationships/package"/>
</Relationships>

</file>

<file path=ppt/charts/_rels/chart43.xml.rels><?xml version="1.0" encoding="UTF-8" standalone="yes"?>
<Relationships xmlns="http://schemas.openxmlformats.org/package/2006/relationships">
<Relationship Id="rId1" Target="../embeddings/excel43.xlsx" Type="http://schemas.openxmlformats.org/officeDocument/2006/relationships/package"/>
</Relationships>

</file>

<file path=ppt/charts/_rels/chart44.xml.rels><?xml version="1.0" encoding="UTF-8" standalone="yes"?>
<Relationships xmlns="http://schemas.openxmlformats.org/package/2006/relationships">
<Relationship Id="rId1" Target="../embeddings/excel44.xlsx" Type="http://schemas.openxmlformats.org/officeDocument/2006/relationships/package"/>
</Relationships>

</file>

<file path=ppt/charts/_rels/chart45.xml.rels><?xml version="1.0" encoding="UTF-8" standalone="yes"?>
<Relationships xmlns="http://schemas.openxmlformats.org/package/2006/relationships">
<Relationship Id="rId1" Target="../embeddings/excel45.xlsx" Type="http://schemas.openxmlformats.org/officeDocument/2006/relationships/package"/>
</Relationships>

</file>

<file path=ppt/charts/_rels/chart46.xml.rels><?xml version="1.0" encoding="UTF-8" standalone="yes"?>
<Relationships xmlns="http://schemas.openxmlformats.org/package/2006/relationships">
<Relationship Id="rId1" Target="../embeddings/excel46.xlsx" Type="http://schemas.openxmlformats.org/officeDocument/2006/relationships/package"/>
</Relationships>

</file>

<file path=ppt/charts/_rels/chart47.xml.rels><?xml version="1.0" encoding="UTF-8" standalone="yes"?>
<Relationships xmlns="http://schemas.openxmlformats.org/package/2006/relationships">
<Relationship Id="rId1" Target="../embeddings/excel47.xlsx" Type="http://schemas.openxmlformats.org/officeDocument/2006/relationships/package"/>
</Relationships>

</file>

<file path=ppt/charts/_rels/chart48.xml.rels><?xml version="1.0" encoding="UTF-8" standalone="yes"?>
<Relationships xmlns="http://schemas.openxmlformats.org/package/2006/relationships">
<Relationship Id="rId1" Target="../embeddings/excel48.xlsx" Type="http://schemas.openxmlformats.org/officeDocument/2006/relationships/package"/>
</Relationships>

</file>

<file path=ppt/charts/_rels/chart49.xml.rels><?xml version="1.0" encoding="UTF-8" standalone="yes"?>
<Relationships xmlns="http://schemas.openxmlformats.org/package/2006/relationships">
<Relationship Id="rId1" Target="../embeddings/excel49.xlsx" Type="http://schemas.openxmlformats.org/officeDocument/2006/relationships/package"/>
</Relationships>

</file>

<file path=ppt/charts/_rels/chart5.xml.rels><?xml version="1.0" encoding="UTF-8" standalone="yes"?>
<Relationships xmlns="http://schemas.openxmlformats.org/package/2006/relationships">
<Relationship Id="rId1" Target="../embeddings/excel5.xlsx" Type="http://schemas.openxmlformats.org/officeDocument/2006/relationships/package"/>
</Relationships>

</file>

<file path=ppt/charts/_rels/chart50.xml.rels><?xml version="1.0" encoding="UTF-8" standalone="yes"?>
<Relationships xmlns="http://schemas.openxmlformats.org/package/2006/relationships">
<Relationship Id="rId1" Target="../embeddings/excel50.xlsx" Type="http://schemas.openxmlformats.org/officeDocument/2006/relationships/package"/>
</Relationships>

</file>

<file path=ppt/charts/_rels/chart51.xml.rels><?xml version="1.0" encoding="UTF-8" standalone="yes"?>
<Relationships xmlns="http://schemas.openxmlformats.org/package/2006/relationships">
<Relationship Id="rId1" Target="../embeddings/excel51.xlsx" Type="http://schemas.openxmlformats.org/officeDocument/2006/relationships/package"/>
</Relationships>

</file>

<file path=ppt/charts/_rels/chart52.xml.rels><?xml version="1.0" encoding="UTF-8" standalone="yes"?>
<Relationships xmlns="http://schemas.openxmlformats.org/package/2006/relationships">
<Relationship Id="rId1" Target="../embeddings/excel52.xlsx" Type="http://schemas.openxmlformats.org/officeDocument/2006/relationships/package"/>
</Relationships>

</file>

<file path=ppt/charts/_rels/chart53.xml.rels><?xml version="1.0" encoding="UTF-8" standalone="yes"?>
<Relationships xmlns="http://schemas.openxmlformats.org/package/2006/relationships">
<Relationship Id="rId1" Target="../embeddings/excel53.xlsx" Type="http://schemas.openxmlformats.org/officeDocument/2006/relationships/package"/>
</Relationships>

</file>

<file path=ppt/charts/_rels/chart54.xml.rels><?xml version="1.0" encoding="UTF-8" standalone="yes"?>
<Relationships xmlns="http://schemas.openxmlformats.org/package/2006/relationships">
<Relationship Id="rId1" Target="../embeddings/excel54.xlsx" Type="http://schemas.openxmlformats.org/officeDocument/2006/relationships/package"/>
</Relationships>

</file>

<file path=ppt/charts/_rels/chart55.xml.rels><?xml version="1.0" encoding="UTF-8" standalone="yes"?>
<Relationships xmlns="http://schemas.openxmlformats.org/package/2006/relationships">
<Relationship Id="rId1" Target="../embeddings/excel55.xlsx" Type="http://schemas.openxmlformats.org/officeDocument/2006/relationships/package"/>
</Relationships>

</file>

<file path=ppt/charts/_rels/chart56.xml.rels><?xml version="1.0" encoding="UTF-8" standalone="yes"?>
<Relationships xmlns="http://schemas.openxmlformats.org/package/2006/relationships">
<Relationship Id="rId1" Target="../embeddings/excel56.xlsx" Type="http://schemas.openxmlformats.org/officeDocument/2006/relationships/package"/>
</Relationships>

</file>

<file path=ppt/charts/_rels/chart57.xml.rels><?xml version="1.0" encoding="UTF-8" standalone="yes"?>
<Relationships xmlns="http://schemas.openxmlformats.org/package/2006/relationships">
<Relationship Id="rId1" Target="../embeddings/excel57.xlsx" Type="http://schemas.openxmlformats.org/officeDocument/2006/relationships/package"/>
</Relationships>

</file>

<file path=ppt/charts/_rels/chart58.xml.rels><?xml version="1.0" encoding="UTF-8" standalone="yes"?>
<Relationships xmlns="http://schemas.openxmlformats.org/package/2006/relationships">
<Relationship Id="rId1" Target="../embeddings/excel58.xlsx" Type="http://schemas.openxmlformats.org/officeDocument/2006/relationships/package"/>
</Relationships>

</file>

<file path=ppt/charts/_rels/chart59.xml.rels><?xml version="1.0" encoding="UTF-8" standalone="yes"?>
<Relationships xmlns="http://schemas.openxmlformats.org/package/2006/relationships">
<Relationship Id="rId1" Target="../embeddings/excel59.xlsx" Type="http://schemas.openxmlformats.org/officeDocument/2006/relationships/package"/>
</Relationships>

</file>

<file path=ppt/charts/_rels/chart6.xml.rels><?xml version="1.0" encoding="UTF-8" standalone="yes"?>
<Relationships xmlns="http://schemas.openxmlformats.org/package/2006/relationships">
<Relationship Id="rId1" Target="../embeddings/excel6.xlsx" Type="http://schemas.openxmlformats.org/officeDocument/2006/relationships/package"/>
</Relationships>

</file>

<file path=ppt/charts/_rels/chart60.xml.rels><?xml version="1.0" encoding="UTF-8" standalone="yes"?>
<Relationships xmlns="http://schemas.openxmlformats.org/package/2006/relationships">
<Relationship Id="rId1" Target="../embeddings/excel60.xlsx" Type="http://schemas.openxmlformats.org/officeDocument/2006/relationships/package"/>
</Relationships>

</file>

<file path=ppt/charts/_rels/chart61.xml.rels><?xml version="1.0" encoding="UTF-8" standalone="yes"?>
<Relationships xmlns="http://schemas.openxmlformats.org/package/2006/relationships">
<Relationship Id="rId1" Target="../embeddings/excel61.xlsx" Type="http://schemas.openxmlformats.org/officeDocument/2006/relationships/package"/>
</Relationships>

</file>

<file path=ppt/charts/_rels/chart7.xml.rels><?xml version="1.0" encoding="UTF-8" standalone="yes"?>
<Relationships xmlns="http://schemas.openxmlformats.org/package/2006/relationships">
<Relationship Id="rId1" Target="../embeddings/excel7.xlsx" Type="http://schemas.openxmlformats.org/officeDocument/2006/relationships/package"/>
</Relationships>

</file>

<file path=ppt/charts/_rels/chart8.xml.rels><?xml version="1.0" encoding="UTF-8" standalone="yes"?>
<Relationships xmlns="http://schemas.openxmlformats.org/package/2006/relationships">
<Relationship Id="rId1" Target="../embeddings/excel8.xlsx" Type="http://schemas.openxmlformats.org/officeDocument/2006/relationships/package"/>
</Relationships>

</file>

<file path=ppt/charts/_rels/chart9.xml.rels><?xml version="1.0" encoding="UTF-8" standalone="yes"?>
<Relationships xmlns="http://schemas.openxmlformats.org/package/2006/relationships">
<Relationship Id="rId1" Target="../embeddings/excel9.xlsx" Type="http://schemas.openxmlformats.org/officeDocument/2006/relationships/package"/>
</Relationships>

</file>

<file path=ppt/charts/chart1.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(KA:4.06, Hajonta:0.62)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alle 15</c:v>
                </c:pt>
                <c:pt idx="1">
                  <c:v>15-17</c:v>
                </c:pt>
                <c:pt idx="2">
                  <c:v>18-29</c:v>
                </c:pt>
                <c:pt idx="3">
                  <c:v>30-49</c:v>
                </c:pt>
                <c:pt idx="4">
                  <c:v>50-64</c:v>
                </c:pt>
                <c:pt idx="5">
                  <c:v>65 +</c:v>
                </c:pt>
              </c:strCache>
            </c:strRef>
          </c:cat>
          <c:val>
            <c:numRef>
              <c:f>T1!$B$2:$B$7</c:f>
              <c:numCache>
                <c:formatCode>0%</c:formatCode>
                <c:ptCount val="6"/>
                <c:pt idx="0">
                  <c:v>0.0</c:v>
                </c:pt>
                <c:pt idx="1">
                  <c:v>0.0</c:v>
                </c:pt>
                <c:pt idx="2">
                  <c:v>0.167</c:v>
                </c:pt>
                <c:pt idx="3">
                  <c:v>0.611</c:v>
                </c:pt>
                <c:pt idx="4">
                  <c:v>0.222</c:v>
                </c:pt>
                <c:pt idx="5">
                  <c:v>0.0</c:v>
                </c:pt>
              </c:numCache>
            </c:numRef>
          </c:val>
        </c:ser>
        <c:gapWidth val="58"/>
        <c:axId val="766087"/>
        <c:axId val="782461"/>
        <c:overlap val="0"/>
      </c:barChart>
      <c:catAx>
        <c:axId val="766087"/>
        <c:scaling/>
        <c:delete val="0"/>
        <c:axPos val="b"/>
        <c:majorTickMark val="none"/>
        <c:minorTickMark val="none"/>
        <c:tickLblPos val="nextTo"/>
        <c:txPr>
          <a:bodyPr/>
          <a:p>
            <a:pPr algn="l">
              <a:defRPr b="0" spc="100" sz="1000">
                <a:solidFill>
                  <a:srgbClr val="000000"/>
                </a:solidFill>
                <a:latin typeface="Arial"/>
              </a:defRPr>
            </a:pPr>
            <a:r>
              <a:t/>
            </a:r>
          </a:p>
        </c:txPr>
        <c:crossAx val="782461"/>
        <c:crosses val="autoZero"/>
        <c:auto val="1"/>
        <c:lblAlgn val="ctr"/>
        <c:lblOffset val="100"/>
        <c:noMultiLvlLbl val="1"/>
      </c:catAx>
      <c:valAx>
        <c:axId val="782461"/>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766087"/>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(KA:4.17, Hajonta:0.5)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0.056</c:v>
                </c:pt>
                <c:pt idx="3">
                  <c:v>0.722</c:v>
                </c:pt>
                <c:pt idx="4">
                  <c:v>0.222</c:v>
                </c:pt>
                <c:pt idx="5">
                  <c:v>0.0</c:v>
                </c:pt>
              </c:numCache>
            </c:numRef>
          </c:val>
        </c:ser>
        <c:gapWidth val="58"/>
        <c:axId val="777058"/>
        <c:axId val="880795"/>
        <c:overlap val="0"/>
      </c:barChart>
      <c:catAx>
        <c:axId val="777058"/>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880795"/>
        <c:crosses val="autoZero"/>
        <c:auto val="1"/>
        <c:lblAlgn val="ctr"/>
        <c:lblOffset val="100"/>
        <c:noMultiLvlLbl val="1"/>
      </c:catAx>
      <c:valAx>
        <c:axId val="880795"/>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777058"/>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(KA:3.53, Hajonta:0.78)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0.056</c:v>
                </c:pt>
                <c:pt idx="2">
                  <c:v>0.444</c:v>
                </c:pt>
                <c:pt idx="3">
                  <c:v>0.333</c:v>
                </c:pt>
                <c:pt idx="4">
                  <c:v>0.111</c:v>
                </c:pt>
                <c:pt idx="5">
                  <c:v>0.056</c:v>
                </c:pt>
              </c:numCache>
            </c:numRef>
          </c:val>
        </c:ser>
        <c:gapWidth val="58"/>
        <c:axId val="26065"/>
        <c:axId val="976603"/>
        <c:overlap val="0"/>
      </c:barChart>
      <c:catAx>
        <c:axId val="26065"/>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976603"/>
        <c:crosses val="autoZero"/>
        <c:auto val="1"/>
        <c:lblAlgn val="ctr"/>
        <c:lblOffset val="100"/>
        <c:noMultiLvlLbl val="1"/>
      </c:catAx>
      <c:valAx>
        <c:axId val="976603"/>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26065"/>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(KA:3.63, Hajonta:0.93)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0.111</c:v>
                </c:pt>
                <c:pt idx="2">
                  <c:v>0.278</c:v>
                </c:pt>
                <c:pt idx="3">
                  <c:v>0.333</c:v>
                </c:pt>
                <c:pt idx="4">
                  <c:v>0.167</c:v>
                </c:pt>
                <c:pt idx="5">
                  <c:v>0.111</c:v>
                </c:pt>
              </c:numCache>
            </c:numRef>
          </c:val>
        </c:ser>
        <c:gapWidth val="58"/>
        <c:axId val="264216"/>
        <c:axId val="805737"/>
        <c:overlap val="0"/>
      </c:barChart>
      <c:catAx>
        <c:axId val="264216"/>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805737"/>
        <c:crosses val="autoZero"/>
        <c:auto val="1"/>
        <c:lblAlgn val="ctr"/>
        <c:lblOffset val="100"/>
        <c:noMultiLvlLbl val="1"/>
      </c:catAx>
      <c:valAx>
        <c:axId val="805737"/>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264216"/>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(KA:3.35, Hajonta:1.13) (Vastauksia:17)</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0.059</c:v>
                </c:pt>
                <c:pt idx="1">
                  <c:v>0.235</c:v>
                </c:pt>
                <c:pt idx="2">
                  <c:v>0.118</c:v>
                </c:pt>
                <c:pt idx="3">
                  <c:v>0.471</c:v>
                </c:pt>
                <c:pt idx="4">
                  <c:v>0.118</c:v>
                </c:pt>
                <c:pt idx="5">
                  <c:v>0.0</c:v>
                </c:pt>
              </c:numCache>
            </c:numRef>
          </c:val>
        </c:ser>
        <c:gapWidth val="58"/>
        <c:axId val="291339"/>
        <c:axId val="787934"/>
        <c:overlap val="0"/>
      </c:barChart>
      <c:catAx>
        <c:axId val="291339"/>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787934"/>
        <c:crosses val="autoZero"/>
        <c:auto val="1"/>
        <c:lblAlgn val="ctr"/>
        <c:lblOffset val="100"/>
        <c:noMultiLvlLbl val="1"/>
      </c:catAx>
      <c:valAx>
        <c:axId val="787934"/>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291339"/>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(KA:4.06, Hajonta:0.78)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0.056</c:v>
                </c:pt>
                <c:pt idx="2">
                  <c:v>0.111</c:v>
                </c:pt>
                <c:pt idx="3">
                  <c:v>0.556</c:v>
                </c:pt>
                <c:pt idx="4">
                  <c:v>0.278</c:v>
                </c:pt>
                <c:pt idx="5">
                  <c:v>0.0</c:v>
                </c:pt>
              </c:numCache>
            </c:numRef>
          </c:val>
        </c:ser>
        <c:gapWidth val="58"/>
        <c:axId val="652149"/>
        <c:axId val="314585"/>
        <c:overlap val="0"/>
      </c:barChart>
      <c:catAx>
        <c:axId val="652149"/>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314585"/>
        <c:crosses val="autoZero"/>
        <c:auto val="1"/>
        <c:lblAlgn val="ctr"/>
        <c:lblOffset val="100"/>
        <c:noMultiLvlLbl val="1"/>
      </c:catAx>
      <c:valAx>
        <c:axId val="314585"/>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652149"/>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(KA:4.18, Hajonta:0.71) (Vastauksia:17)</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0.176</c:v>
                </c:pt>
                <c:pt idx="3">
                  <c:v>0.471</c:v>
                </c:pt>
                <c:pt idx="4">
                  <c:v>0.353</c:v>
                </c:pt>
                <c:pt idx="5">
                  <c:v>0.0</c:v>
                </c:pt>
              </c:numCache>
            </c:numRef>
          </c:val>
        </c:ser>
        <c:gapWidth val="58"/>
        <c:axId val="472517"/>
        <c:axId val="146034"/>
        <c:overlap val="0"/>
      </c:barChart>
      <c:catAx>
        <c:axId val="472517"/>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146034"/>
        <c:crosses val="autoZero"/>
        <c:auto val="1"/>
        <c:lblAlgn val="ctr"/>
        <c:lblOffset val="100"/>
        <c:noMultiLvlLbl val="1"/>
      </c:catAx>
      <c:valAx>
        <c:axId val="146034"/>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472517"/>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(KA:4.53, Hajonta:0.7)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0.111</c:v>
                </c:pt>
                <c:pt idx="3">
                  <c:v>0.222</c:v>
                </c:pt>
                <c:pt idx="4">
                  <c:v>0.611</c:v>
                </c:pt>
                <c:pt idx="5">
                  <c:v>0.056</c:v>
                </c:pt>
              </c:numCache>
            </c:numRef>
          </c:val>
        </c:ser>
        <c:gapWidth val="58"/>
        <c:axId val="949034"/>
        <c:axId val="646653"/>
        <c:overlap val="0"/>
      </c:barChart>
      <c:catAx>
        <c:axId val="949034"/>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646653"/>
        <c:crosses val="autoZero"/>
        <c:auto val="1"/>
        <c:lblAlgn val="ctr"/>
        <c:lblOffset val="100"/>
        <c:noMultiLvlLbl val="1"/>
      </c:catAx>
      <c:valAx>
        <c:axId val="646653"/>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949034"/>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(KA:4.33, Hajonta:0.58)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0.056</c:v>
                </c:pt>
                <c:pt idx="3">
                  <c:v>0.556</c:v>
                </c:pt>
                <c:pt idx="4">
                  <c:v>0.389</c:v>
                </c:pt>
                <c:pt idx="5">
                  <c:v>0.0</c:v>
                </c:pt>
              </c:numCache>
            </c:numRef>
          </c:val>
        </c:ser>
        <c:gapWidth val="58"/>
        <c:axId val="459084"/>
        <c:axId val="781766"/>
        <c:overlap val="0"/>
      </c:barChart>
      <c:catAx>
        <c:axId val="459084"/>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781766"/>
        <c:crosses val="autoZero"/>
        <c:auto val="1"/>
        <c:lblAlgn val="ctr"/>
        <c:lblOffset val="100"/>
        <c:noMultiLvlLbl val="1"/>
      </c:catAx>
      <c:valAx>
        <c:axId val="781766"/>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459084"/>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(KA:3.81, Hajonta:0.53)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0.222</c:v>
                </c:pt>
                <c:pt idx="3">
                  <c:v>0.611</c:v>
                </c:pt>
                <c:pt idx="4">
                  <c:v>0.056</c:v>
                </c:pt>
                <c:pt idx="5">
                  <c:v>0.111</c:v>
                </c:pt>
              </c:numCache>
            </c:numRef>
          </c:val>
        </c:ser>
        <c:gapWidth val="58"/>
        <c:axId val="440444"/>
        <c:axId val="883908"/>
        <c:overlap val="0"/>
      </c:barChart>
      <c:catAx>
        <c:axId val="440444"/>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883908"/>
        <c:crosses val="autoZero"/>
        <c:auto val="1"/>
        <c:lblAlgn val="ctr"/>
        <c:lblOffset val="100"/>
        <c:noMultiLvlLbl val="1"/>
      </c:catAx>
      <c:valAx>
        <c:axId val="883908"/>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440444"/>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(KA:3.56, Hajonta:0.93)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0.111</c:v>
                </c:pt>
                <c:pt idx="2">
                  <c:v>0.333</c:v>
                </c:pt>
                <c:pt idx="3">
                  <c:v>0.278</c:v>
                </c:pt>
                <c:pt idx="4">
                  <c:v>0.167</c:v>
                </c:pt>
                <c:pt idx="5">
                  <c:v>0.111</c:v>
                </c:pt>
              </c:numCache>
            </c:numRef>
          </c:val>
        </c:ser>
        <c:gapWidth val="58"/>
        <c:axId val="759498"/>
        <c:axId val="933680"/>
        <c:overlap val="0"/>
      </c:barChart>
      <c:catAx>
        <c:axId val="759498"/>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933680"/>
        <c:crosses val="autoZero"/>
        <c:auto val="1"/>
        <c:lblAlgn val="ctr"/>
        <c:lblOffset val="100"/>
        <c:noMultiLvlLbl val="1"/>
      </c:catAx>
      <c:valAx>
        <c:axId val="933680"/>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759498"/>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(KA:1.39, Hajonta:0.49)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T1!$A$2:$A$3</c:f>
              <c:strCache>
                <c:ptCount val="2"/>
                <c:pt idx="0">
                  <c:v>Nainen</c:v>
                </c:pt>
                <c:pt idx="1">
                  <c:v>Mies</c:v>
                </c:pt>
              </c:strCache>
            </c:strRef>
          </c:cat>
          <c:val>
            <c:numRef>
              <c:f>T1!$B$2:$B$3</c:f>
              <c:numCache>
                <c:formatCode>0%</c:formatCode>
                <c:ptCount val="2"/>
                <c:pt idx="0">
                  <c:v>0.611</c:v>
                </c:pt>
                <c:pt idx="1">
                  <c:v>0.389</c:v>
                </c:pt>
              </c:numCache>
            </c:numRef>
          </c:val>
        </c:ser>
        <c:gapWidth val="58"/>
        <c:axId val="585541"/>
        <c:axId val="158652"/>
        <c:overlap val="0"/>
      </c:barChart>
      <c:catAx>
        <c:axId val="585541"/>
        <c:scaling/>
        <c:delete val="0"/>
        <c:axPos val="b"/>
        <c:majorTickMark val="none"/>
        <c:minorTickMark val="none"/>
        <c:tickLblPos val="nextTo"/>
        <c:txPr>
          <a:bodyPr/>
          <a:p>
            <a:pPr algn="l">
              <a:defRPr b="0" spc="100" sz="1000">
                <a:solidFill>
                  <a:srgbClr val="000000"/>
                </a:solidFill>
                <a:latin typeface="Arial"/>
              </a:defRPr>
            </a:pPr>
            <a:r>
              <a:t/>
            </a:r>
          </a:p>
        </c:txPr>
        <c:crossAx val="158652"/>
        <c:crosses val="autoZero"/>
        <c:auto val="1"/>
        <c:lblAlgn val="ctr"/>
        <c:lblOffset val="100"/>
        <c:noMultiLvlLbl val="1"/>
      </c:catAx>
      <c:valAx>
        <c:axId val="158652"/>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585541"/>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0.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(KA:3.63, Hajonta:0.86)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0.111</c:v>
                </c:pt>
                <c:pt idx="2">
                  <c:v>0.222</c:v>
                </c:pt>
                <c:pt idx="3">
                  <c:v>0.444</c:v>
                </c:pt>
                <c:pt idx="4">
                  <c:v>0.111</c:v>
                </c:pt>
                <c:pt idx="5">
                  <c:v>0.111</c:v>
                </c:pt>
              </c:numCache>
            </c:numRef>
          </c:val>
        </c:ser>
        <c:gapWidth val="58"/>
        <c:axId val="78367"/>
        <c:axId val="746869"/>
        <c:overlap val="0"/>
      </c:barChart>
      <c:catAx>
        <c:axId val="78367"/>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746869"/>
        <c:crosses val="autoZero"/>
        <c:auto val="1"/>
        <c:lblAlgn val="ctr"/>
        <c:lblOffset val="100"/>
        <c:noMultiLvlLbl val="1"/>
      </c:catAx>
      <c:valAx>
        <c:axId val="746869"/>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78367"/>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1.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(KA:4.0, Hajonta:0.47)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0.111</c:v>
                </c:pt>
                <c:pt idx="3">
                  <c:v>0.778</c:v>
                </c:pt>
                <c:pt idx="4">
                  <c:v>0.111</c:v>
                </c:pt>
                <c:pt idx="5">
                  <c:v>0.0</c:v>
                </c:pt>
              </c:numCache>
            </c:numRef>
          </c:val>
        </c:ser>
        <c:gapWidth val="58"/>
        <c:axId val="70905"/>
        <c:axId val="606261"/>
        <c:overlap val="0"/>
      </c:barChart>
      <c:catAx>
        <c:axId val="70905"/>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606261"/>
        <c:crosses val="autoZero"/>
        <c:auto val="1"/>
        <c:lblAlgn val="ctr"/>
        <c:lblOffset val="100"/>
        <c:noMultiLvlLbl val="1"/>
      </c:catAx>
      <c:valAx>
        <c:axId val="606261"/>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70905"/>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2.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(KA:3.94, Hajonta:0.64)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0.222</c:v>
                </c:pt>
                <c:pt idx="3">
                  <c:v>0.556</c:v>
                </c:pt>
                <c:pt idx="4">
                  <c:v>0.167</c:v>
                </c:pt>
                <c:pt idx="5">
                  <c:v>0.056</c:v>
                </c:pt>
              </c:numCache>
            </c:numRef>
          </c:val>
        </c:ser>
        <c:gapWidth val="58"/>
        <c:axId val="990653"/>
        <c:axId val="712"/>
        <c:overlap val="0"/>
      </c:barChart>
      <c:catAx>
        <c:axId val="990653"/>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712"/>
        <c:crosses val="autoZero"/>
        <c:auto val="1"/>
        <c:lblAlgn val="ctr"/>
        <c:lblOffset val="100"/>
        <c:noMultiLvlLbl val="1"/>
      </c:catAx>
      <c:valAx>
        <c:axId val="712"/>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990653"/>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3.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(KA:3.67, Hajonta:0.7)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0.056</c:v>
                </c:pt>
                <c:pt idx="2">
                  <c:v>0.222</c:v>
                </c:pt>
                <c:pt idx="3">
                  <c:v>0.5</c:v>
                </c:pt>
                <c:pt idx="4">
                  <c:v>0.056</c:v>
                </c:pt>
                <c:pt idx="5">
                  <c:v>0.167</c:v>
                </c:pt>
              </c:numCache>
            </c:numRef>
          </c:val>
        </c:ser>
        <c:gapWidth val="58"/>
        <c:axId val="466034"/>
        <c:axId val="311607"/>
        <c:overlap val="0"/>
      </c:barChart>
      <c:catAx>
        <c:axId val="466034"/>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311607"/>
        <c:crosses val="autoZero"/>
        <c:auto val="1"/>
        <c:lblAlgn val="ctr"/>
        <c:lblOffset val="100"/>
        <c:noMultiLvlLbl val="1"/>
      </c:catAx>
      <c:valAx>
        <c:axId val="311607"/>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466034"/>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4.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(KA:4.0, Hajonta:0.75)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0.278</c:v>
                </c:pt>
                <c:pt idx="3">
                  <c:v>0.444</c:v>
                </c:pt>
                <c:pt idx="4">
                  <c:v>0.278</c:v>
                </c:pt>
                <c:pt idx="5">
                  <c:v>0.0</c:v>
                </c:pt>
              </c:numCache>
            </c:numRef>
          </c:val>
        </c:ser>
        <c:gapWidth val="58"/>
        <c:axId val="922326"/>
        <c:axId val="699297"/>
        <c:overlap val="0"/>
      </c:barChart>
      <c:catAx>
        <c:axId val="922326"/>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699297"/>
        <c:crosses val="autoZero"/>
        <c:auto val="1"/>
        <c:lblAlgn val="ctr"/>
        <c:lblOffset val="100"/>
        <c:noMultiLvlLbl val="1"/>
      </c:catAx>
      <c:valAx>
        <c:axId val="699297"/>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922326"/>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5.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(KA:4.24, Hajonta:0.64)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0.111</c:v>
                </c:pt>
                <c:pt idx="3">
                  <c:v>0.5</c:v>
                </c:pt>
                <c:pt idx="4">
                  <c:v>0.333</c:v>
                </c:pt>
                <c:pt idx="5">
                  <c:v>0.056</c:v>
                </c:pt>
              </c:numCache>
            </c:numRef>
          </c:val>
        </c:ser>
        <c:gapWidth val="58"/>
        <c:axId val="675811"/>
        <c:axId val="323708"/>
        <c:overlap val="0"/>
      </c:barChart>
      <c:catAx>
        <c:axId val="675811"/>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323708"/>
        <c:crosses val="autoZero"/>
        <c:auto val="1"/>
        <c:lblAlgn val="ctr"/>
        <c:lblOffset val="100"/>
        <c:noMultiLvlLbl val="1"/>
      </c:catAx>
      <c:valAx>
        <c:axId val="323708"/>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675811"/>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6.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(KA:4.06, Hajonta:0.42)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0.056</c:v>
                </c:pt>
                <c:pt idx="3">
                  <c:v>0.778</c:v>
                </c:pt>
                <c:pt idx="4">
                  <c:v>0.111</c:v>
                </c:pt>
                <c:pt idx="5">
                  <c:v>0.056</c:v>
                </c:pt>
              </c:numCache>
            </c:numRef>
          </c:val>
        </c:ser>
        <c:gapWidth val="58"/>
        <c:axId val="737601"/>
        <c:axId val="665641"/>
        <c:overlap val="0"/>
      </c:barChart>
      <c:catAx>
        <c:axId val="737601"/>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665641"/>
        <c:crosses val="autoZero"/>
        <c:auto val="1"/>
        <c:lblAlgn val="ctr"/>
        <c:lblOffset val="100"/>
        <c:noMultiLvlLbl val="1"/>
      </c:catAx>
      <c:valAx>
        <c:axId val="665641"/>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737601"/>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7.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(KA:3.78, Hajonta:0.85)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0.111</c:v>
                </c:pt>
                <c:pt idx="2">
                  <c:v>0.167</c:v>
                </c:pt>
                <c:pt idx="3">
                  <c:v>0.556</c:v>
                </c:pt>
                <c:pt idx="4">
                  <c:v>0.167</c:v>
                </c:pt>
                <c:pt idx="5">
                  <c:v>0.0</c:v>
                </c:pt>
              </c:numCache>
            </c:numRef>
          </c:val>
        </c:ser>
        <c:gapWidth val="58"/>
        <c:axId val="690911"/>
        <c:axId val="288727"/>
        <c:overlap val="0"/>
      </c:barChart>
      <c:catAx>
        <c:axId val="690911"/>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288727"/>
        <c:crosses val="autoZero"/>
        <c:auto val="1"/>
        <c:lblAlgn val="ctr"/>
        <c:lblOffset val="100"/>
        <c:noMultiLvlLbl val="1"/>
      </c:catAx>
      <c:valAx>
        <c:axId val="288727"/>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690911"/>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8.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(KA:3.43, Hajonta:0.98)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0.167</c:v>
                </c:pt>
                <c:pt idx="2">
                  <c:v>0.222</c:v>
                </c:pt>
                <c:pt idx="3">
                  <c:v>0.278</c:v>
                </c:pt>
                <c:pt idx="4">
                  <c:v>0.111</c:v>
                </c:pt>
                <c:pt idx="5">
                  <c:v>0.222</c:v>
                </c:pt>
              </c:numCache>
            </c:numRef>
          </c:val>
        </c:ser>
        <c:gapWidth val="58"/>
        <c:axId val="344912"/>
        <c:axId val="285579"/>
        <c:overlap val="0"/>
      </c:barChart>
      <c:catAx>
        <c:axId val="344912"/>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285579"/>
        <c:crosses val="autoZero"/>
        <c:auto val="1"/>
        <c:lblAlgn val="ctr"/>
        <c:lblOffset val="100"/>
        <c:noMultiLvlLbl val="1"/>
      </c:catAx>
      <c:valAx>
        <c:axId val="285579"/>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344912"/>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29.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(KA:3.78, Hajonta:0.71)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0.056</c:v>
                </c:pt>
                <c:pt idx="2">
                  <c:v>0.222</c:v>
                </c:pt>
                <c:pt idx="3">
                  <c:v>0.611</c:v>
                </c:pt>
                <c:pt idx="4">
                  <c:v>0.111</c:v>
                </c:pt>
                <c:pt idx="5">
                  <c:v>0.0</c:v>
                </c:pt>
              </c:numCache>
            </c:numRef>
          </c:val>
        </c:ser>
        <c:gapWidth val="58"/>
        <c:axId val="15632"/>
        <c:axId val="158261"/>
        <c:overlap val="0"/>
      </c:barChart>
      <c:catAx>
        <c:axId val="15632"/>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158261"/>
        <c:crosses val="autoZero"/>
        <c:auto val="1"/>
        <c:lblAlgn val="ctr"/>
        <c:lblOffset val="100"/>
        <c:noMultiLvlLbl val="1"/>
      </c:catAx>
      <c:valAx>
        <c:axId val="158261"/>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15632"/>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 (KA:8.83, Hajonta:3.48)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T1!$A$2:$A$81</c:f>
              <c:strCache>
                <c:ptCount val="8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strCache>
            </c:strRef>
          </c:cat>
          <c:val>
            <c:numRef>
              <c:f>T1!$B$2:$B$81</c:f>
              <c:numCache>
                <c:formatCode>0%</c:formatCode>
                <c:ptCount val="80"/>
                <c:pt idx="0">
                  <c:v>0.056</c:v>
                </c:pt>
                <c:pt idx="1">
                  <c:v>0.0</c:v>
                </c:pt>
                <c:pt idx="2">
                  <c:v>0.0</c:v>
                </c:pt>
                <c:pt idx="3">
                  <c:v>0.0</c:v>
                </c:pt>
                <c:pt idx="4">
                  <c:v>0.167</c:v>
                </c:pt>
                <c:pt idx="5">
                  <c:v>0.056</c:v>
                </c:pt>
                <c:pt idx="6">
                  <c:v>0.056</c:v>
                </c:pt>
                <c:pt idx="7">
                  <c:v>0.111</c:v>
                </c:pt>
                <c:pt idx="8">
                  <c:v>0.056</c:v>
                </c:pt>
                <c:pt idx="9">
                  <c:v>0.167</c:v>
                </c:pt>
                <c:pt idx="10">
                  <c:v>0.167</c:v>
                </c:pt>
                <c:pt idx="11">
                  <c:v>0.0</c:v>
                </c:pt>
                <c:pt idx="12">
                  <c:v>0.056</c:v>
                </c:pt>
                <c:pt idx="13">
                  <c:v>0.056</c:v>
                </c:pt>
                <c:pt idx="14">
                  <c:v>0.056</c:v>
                </c:pt>
                <c:pt idx="15">
                  <c:v>0.0</c:v>
                </c:pt>
                <c:pt idx="16">
                  <c:v>0.0</c:v>
                </c:pt>
                <c:pt idx="17">
                  <c:v>0.0</c:v>
                </c:pt>
                <c:pt idx="18">
                  <c:v>0.0</c:v>
                </c:pt>
                <c:pt idx="19">
                  <c:v>0.0</c:v>
                </c:pt>
                <c:pt idx="20">
                  <c:v>0.0</c:v>
                </c:pt>
                <c:pt idx="21">
                  <c:v>0.0</c:v>
                </c:pt>
                <c:pt idx="22">
                  <c:v>0.0</c:v>
                </c:pt>
                <c:pt idx="23">
                  <c:v>0.0</c:v>
                </c:pt>
                <c:pt idx="24">
                  <c:v>0.0</c:v>
                </c:pt>
                <c:pt idx="25">
                  <c:v>0.0</c:v>
                </c:pt>
                <c:pt idx="26">
                  <c:v>0.0</c:v>
                </c:pt>
                <c:pt idx="27">
                  <c:v>0.0</c:v>
                </c:pt>
                <c:pt idx="28">
                  <c:v>0.0</c:v>
                </c:pt>
                <c:pt idx="29">
                  <c:v>0.0</c:v>
                </c:pt>
                <c:pt idx="30">
                  <c:v>0.0</c:v>
                </c:pt>
                <c:pt idx="31">
                  <c:v>0.0</c:v>
                </c:pt>
                <c:pt idx="32">
                  <c:v>0.0</c:v>
                </c:pt>
                <c:pt idx="33">
                  <c:v>0.0</c:v>
                </c:pt>
                <c:pt idx="34">
                  <c:v>0.0</c:v>
                </c:pt>
                <c:pt idx="35">
                  <c:v>0.0</c:v>
                </c:pt>
                <c:pt idx="36">
                  <c:v>0.0</c:v>
                </c:pt>
                <c:pt idx="37">
                  <c:v>0.0</c:v>
                </c:pt>
                <c:pt idx="38">
                  <c:v>0.0</c:v>
                </c:pt>
                <c:pt idx="39">
                  <c:v>0.0</c:v>
                </c:pt>
                <c:pt idx="40">
                  <c:v>0.0</c:v>
                </c:pt>
                <c:pt idx="41">
                  <c:v>0.0</c:v>
                </c:pt>
                <c:pt idx="42">
                  <c:v>0.0</c:v>
                </c:pt>
                <c:pt idx="43">
                  <c:v>0.0</c:v>
                </c:pt>
                <c:pt idx="44">
                  <c:v>0.0</c:v>
                </c:pt>
                <c:pt idx="45">
                  <c:v>0.0</c:v>
                </c:pt>
                <c:pt idx="46">
                  <c:v>0.0</c:v>
                </c:pt>
                <c:pt idx="47">
                  <c:v>0.0</c:v>
                </c:pt>
                <c:pt idx="48">
                  <c:v>0.0</c:v>
                </c:pt>
                <c:pt idx="49">
                  <c:v>0.0</c:v>
                </c:pt>
                <c:pt idx="50">
                  <c:v>0.0</c:v>
                </c:pt>
                <c:pt idx="51">
                  <c:v>0.0</c:v>
                </c:pt>
                <c:pt idx="52">
                  <c:v>0.0</c:v>
                </c:pt>
                <c:pt idx="53">
                  <c:v>0.0</c:v>
                </c:pt>
                <c:pt idx="54">
                  <c:v>0.0</c:v>
                </c:pt>
                <c:pt idx="55">
                  <c:v>0.0</c:v>
                </c:pt>
                <c:pt idx="56">
                  <c:v>0.0</c:v>
                </c:pt>
                <c:pt idx="57">
                  <c:v>0.0</c:v>
                </c:pt>
                <c:pt idx="58">
                  <c:v>0.0</c:v>
                </c:pt>
                <c:pt idx="59">
                  <c:v>0.0</c:v>
                </c:pt>
                <c:pt idx="60">
                  <c:v>0.0</c:v>
                </c:pt>
                <c:pt idx="61">
                  <c:v>0.0</c:v>
                </c:pt>
                <c:pt idx="62">
                  <c:v>0.0</c:v>
                </c:pt>
                <c:pt idx="63">
                  <c:v>0.0</c:v>
                </c:pt>
                <c:pt idx="64">
                  <c:v>0.0</c:v>
                </c:pt>
                <c:pt idx="65">
                  <c:v>0.0</c:v>
                </c:pt>
                <c:pt idx="66">
                  <c:v>0.0</c:v>
                </c:pt>
                <c:pt idx="67">
                  <c:v>0.0</c:v>
                </c:pt>
                <c:pt idx="68">
                  <c:v>0.0</c:v>
                </c:pt>
                <c:pt idx="69">
                  <c:v>0.0</c:v>
                </c:pt>
                <c:pt idx="70">
                  <c:v>0.0</c:v>
                </c:pt>
                <c:pt idx="71">
                  <c:v>0.0</c:v>
                </c:pt>
                <c:pt idx="72">
                  <c:v>0.0</c:v>
                </c:pt>
                <c:pt idx="73">
                  <c:v>0.0</c:v>
                </c:pt>
                <c:pt idx="74">
                  <c:v>0.0</c:v>
                </c:pt>
                <c:pt idx="75">
                  <c:v>0.0</c:v>
                </c:pt>
                <c:pt idx="76">
                  <c:v>0.0</c:v>
                </c:pt>
                <c:pt idx="77">
                  <c:v>0.0</c:v>
                </c:pt>
                <c:pt idx="78">
                  <c:v>0.0</c:v>
                </c:pt>
                <c:pt idx="79">
                  <c:v>0.0</c:v>
                </c:pt>
              </c:numCache>
            </c:numRef>
          </c:val>
        </c:ser>
        <c:gapWidth val="58"/>
        <c:axId val="690867"/>
        <c:axId val="440674"/>
        <c:overlap val="0"/>
      </c:barChart>
      <c:catAx>
        <c:axId val="690867"/>
        <c:scaling/>
        <c:delete val="0"/>
        <c:axPos val="b"/>
        <c:majorTickMark val="none"/>
        <c:minorTickMark val="none"/>
        <c:tickLblPos val="nextTo"/>
        <c:txPr>
          <a:bodyPr/>
          <a:p>
            <a:pPr algn="l">
              <a:defRPr b="0" spc="100" sz="1000">
                <a:solidFill>
                  <a:srgbClr val="000000"/>
                </a:solidFill>
                <a:latin typeface="Arial"/>
              </a:defRPr>
            </a:pPr>
            <a:r>
              <a:t/>
            </a:r>
          </a:p>
        </c:txPr>
        <c:crossAx val="440674"/>
        <c:crosses val="autoZero"/>
        <c:auto val="1"/>
        <c:lblAlgn val="ctr"/>
        <c:lblOffset val="100"/>
        <c:noMultiLvlLbl val="1"/>
      </c:catAx>
      <c:valAx>
        <c:axId val="440674"/>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nextTo"/>
        <c:spPr>
          <a:ln>
            <a:noFill/>
          </a:ln>
        </c:spPr>
        <c:txPr>
          <a:bodyPr/>
          <a:p>
            <a:pPr algn="l">
              <a:defRPr b="0" spc="100" sz="1000">
                <a:solidFill>
                  <a:srgbClr val="000000"/>
                </a:solidFill>
                <a:latin typeface="Arial"/>
              </a:defRPr>
            </a:pPr>
            <a:r>
              <a:t/>
            </a:r>
          </a:p>
        </c:txPr>
        <c:crossAx val="690867"/>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0.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(KA:3.46, Hajonta:1.15)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0.056</c:v>
                </c:pt>
                <c:pt idx="1">
                  <c:v>0.056</c:v>
                </c:pt>
                <c:pt idx="2">
                  <c:v>0.278</c:v>
                </c:pt>
                <c:pt idx="3">
                  <c:v>0.167</c:v>
                </c:pt>
                <c:pt idx="4">
                  <c:v>0.167</c:v>
                </c:pt>
                <c:pt idx="5">
                  <c:v>0.278</c:v>
                </c:pt>
              </c:numCache>
            </c:numRef>
          </c:val>
        </c:ser>
        <c:gapWidth val="58"/>
        <c:axId val="718033"/>
        <c:axId val="611464"/>
        <c:overlap val="0"/>
      </c:barChart>
      <c:catAx>
        <c:axId val="718033"/>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611464"/>
        <c:crosses val="autoZero"/>
        <c:auto val="1"/>
        <c:lblAlgn val="ctr"/>
        <c:lblOffset val="100"/>
        <c:noMultiLvlLbl val="1"/>
      </c:catAx>
      <c:valAx>
        <c:axId val="611464"/>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718033"/>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1.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(KA:4.17, Hajonta:0.8) (Vastauksia:17)</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0.176</c:v>
                </c:pt>
                <c:pt idx="3">
                  <c:v>0.235</c:v>
                </c:pt>
                <c:pt idx="4">
                  <c:v>0.294</c:v>
                </c:pt>
                <c:pt idx="5">
                  <c:v>0.294</c:v>
                </c:pt>
              </c:numCache>
            </c:numRef>
          </c:val>
        </c:ser>
        <c:gapWidth val="58"/>
        <c:axId val="699783"/>
        <c:axId val="206597"/>
        <c:overlap val="0"/>
      </c:barChart>
      <c:catAx>
        <c:axId val="699783"/>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206597"/>
        <c:crosses val="autoZero"/>
        <c:auto val="1"/>
        <c:lblAlgn val="ctr"/>
        <c:lblOffset val="100"/>
        <c:noMultiLvlLbl val="1"/>
      </c:catAx>
      <c:valAx>
        <c:axId val="206597"/>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699783"/>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2.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(KA:4.39, Hajonta:0.59)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0.056</c:v>
                </c:pt>
                <c:pt idx="3">
                  <c:v>0.5</c:v>
                </c:pt>
                <c:pt idx="4">
                  <c:v>0.444</c:v>
                </c:pt>
                <c:pt idx="5">
                  <c:v>0.0</c:v>
                </c:pt>
              </c:numCache>
            </c:numRef>
          </c:val>
        </c:ser>
        <c:gapWidth val="58"/>
        <c:axId val="368561"/>
        <c:axId val="503544"/>
        <c:overlap val="0"/>
      </c:barChart>
      <c:catAx>
        <c:axId val="368561"/>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503544"/>
        <c:crosses val="autoZero"/>
        <c:auto val="1"/>
        <c:lblAlgn val="ctr"/>
        <c:lblOffset val="100"/>
        <c:noMultiLvlLbl val="1"/>
      </c:catAx>
      <c:valAx>
        <c:axId val="503544"/>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368561"/>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3.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(KA:4.0, Hajonta:0.75)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0.056</c:v>
                </c:pt>
                <c:pt idx="2">
                  <c:v>0.111</c:v>
                </c:pt>
                <c:pt idx="3">
                  <c:v>0.611</c:v>
                </c:pt>
                <c:pt idx="4">
                  <c:v>0.222</c:v>
                </c:pt>
                <c:pt idx="5">
                  <c:v>0.0</c:v>
                </c:pt>
              </c:numCache>
            </c:numRef>
          </c:val>
        </c:ser>
        <c:gapWidth val="58"/>
        <c:axId val="771316"/>
        <c:axId val="113989"/>
        <c:overlap val="0"/>
      </c:barChart>
      <c:catAx>
        <c:axId val="771316"/>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113989"/>
        <c:crosses val="autoZero"/>
        <c:auto val="1"/>
        <c:lblAlgn val="ctr"/>
        <c:lblOffset val="100"/>
        <c:noMultiLvlLbl val="1"/>
      </c:catAx>
      <c:valAx>
        <c:axId val="113989"/>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771316"/>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4.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(KA:4.28, Hajonta:0.73)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0.167</c:v>
                </c:pt>
                <c:pt idx="3">
                  <c:v>0.389</c:v>
                </c:pt>
                <c:pt idx="4">
                  <c:v>0.444</c:v>
                </c:pt>
                <c:pt idx="5">
                  <c:v>0.0</c:v>
                </c:pt>
              </c:numCache>
            </c:numRef>
          </c:val>
        </c:ser>
        <c:gapWidth val="58"/>
        <c:axId val="678396"/>
        <c:axId val="893918"/>
        <c:overlap val="0"/>
      </c:barChart>
      <c:catAx>
        <c:axId val="678396"/>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893918"/>
        <c:crosses val="autoZero"/>
        <c:auto val="1"/>
        <c:lblAlgn val="ctr"/>
        <c:lblOffset val="100"/>
        <c:noMultiLvlLbl val="1"/>
      </c:catAx>
      <c:valAx>
        <c:axId val="893918"/>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678396"/>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5.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(KA:3.28, Hajonta:0.99)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0.278</c:v>
                </c:pt>
                <c:pt idx="2">
                  <c:v>0.278</c:v>
                </c:pt>
                <c:pt idx="3">
                  <c:v>0.333</c:v>
                </c:pt>
                <c:pt idx="4">
                  <c:v>0.111</c:v>
                </c:pt>
                <c:pt idx="5">
                  <c:v>0.0</c:v>
                </c:pt>
              </c:numCache>
            </c:numRef>
          </c:val>
        </c:ser>
        <c:gapWidth val="58"/>
        <c:axId val="922225"/>
        <c:axId val="549862"/>
        <c:overlap val="0"/>
      </c:barChart>
      <c:catAx>
        <c:axId val="922225"/>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549862"/>
        <c:crosses val="autoZero"/>
        <c:auto val="1"/>
        <c:lblAlgn val="ctr"/>
        <c:lblOffset val="100"/>
        <c:noMultiLvlLbl val="1"/>
      </c:catAx>
      <c:valAx>
        <c:axId val="549862"/>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922225"/>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6.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(KA:4.89, Hajonta:0.31)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0.0</c:v>
                </c:pt>
                <c:pt idx="3">
                  <c:v>0.111</c:v>
                </c:pt>
                <c:pt idx="4">
                  <c:v>0.889</c:v>
                </c:pt>
                <c:pt idx="5">
                  <c:v>0.0</c:v>
                </c:pt>
              </c:numCache>
            </c:numRef>
          </c:val>
        </c:ser>
        <c:gapWidth val="58"/>
        <c:axId val="16895"/>
        <c:axId val="442662"/>
        <c:overlap val="0"/>
      </c:barChart>
      <c:catAx>
        <c:axId val="16895"/>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442662"/>
        <c:crosses val="autoZero"/>
        <c:auto val="1"/>
        <c:lblAlgn val="ctr"/>
        <c:lblOffset val="100"/>
        <c:noMultiLvlLbl val="1"/>
      </c:catAx>
      <c:valAx>
        <c:axId val="442662"/>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16895"/>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7.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(KA:4.24, Hajonta:0.64)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0.111</c:v>
                </c:pt>
                <c:pt idx="3">
                  <c:v>0.5</c:v>
                </c:pt>
                <c:pt idx="4">
                  <c:v>0.333</c:v>
                </c:pt>
                <c:pt idx="5">
                  <c:v>0.056</c:v>
                </c:pt>
              </c:numCache>
            </c:numRef>
          </c:val>
        </c:ser>
        <c:gapWidth val="58"/>
        <c:axId val="344312"/>
        <c:axId val="898843"/>
        <c:overlap val="0"/>
      </c:barChart>
      <c:catAx>
        <c:axId val="344312"/>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898843"/>
        <c:crosses val="autoZero"/>
        <c:auto val="1"/>
        <c:lblAlgn val="ctr"/>
        <c:lblOffset val="100"/>
        <c:noMultiLvlLbl val="1"/>
      </c:catAx>
      <c:valAx>
        <c:axId val="898843"/>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344312"/>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8.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(KA:4.29, Hajonta:0.57)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0.056</c:v>
                </c:pt>
                <c:pt idx="3">
                  <c:v>0.556</c:v>
                </c:pt>
                <c:pt idx="4">
                  <c:v>0.333</c:v>
                </c:pt>
                <c:pt idx="5">
                  <c:v>0.056</c:v>
                </c:pt>
              </c:numCache>
            </c:numRef>
          </c:val>
        </c:ser>
        <c:gapWidth val="58"/>
        <c:axId val="234767"/>
        <c:axId val="377597"/>
        <c:overlap val="0"/>
      </c:barChart>
      <c:catAx>
        <c:axId val="234767"/>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377597"/>
        <c:crosses val="autoZero"/>
        <c:auto val="1"/>
        <c:lblAlgn val="ctr"/>
        <c:lblOffset val="100"/>
        <c:noMultiLvlLbl val="1"/>
      </c:catAx>
      <c:valAx>
        <c:axId val="377597"/>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234767"/>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39.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(KA:3.88, Hajonta:0.68)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0.056</c:v>
                </c:pt>
                <c:pt idx="2">
                  <c:v>0.111</c:v>
                </c:pt>
                <c:pt idx="3">
                  <c:v>0.667</c:v>
                </c:pt>
                <c:pt idx="4">
                  <c:v>0.111</c:v>
                </c:pt>
                <c:pt idx="5">
                  <c:v>0.056</c:v>
                </c:pt>
              </c:numCache>
            </c:numRef>
          </c:val>
        </c:ser>
        <c:gapWidth val="58"/>
        <c:axId val="783926"/>
        <c:axId val="880323"/>
        <c:overlap val="0"/>
      </c:barChart>
      <c:catAx>
        <c:axId val="783926"/>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880323"/>
        <c:crosses val="autoZero"/>
        <c:auto val="1"/>
        <c:lblAlgn val="ctr"/>
        <c:lblOffset val="100"/>
        <c:noMultiLvlLbl val="1"/>
      </c:catAx>
      <c:valAx>
        <c:axId val="880323"/>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783926"/>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(KA:2.89, Hajonta:1.1)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T1!$A$2:$A$6</c:f>
              <c:strCache>
                <c:ptCount val="5"/>
                <c:pt idx="0">
                  <c:v>hallitus/johtokunta, jaoston tai joukkueen toimihenkilö, työsuhteinen työntekijä</c:v>
                </c:pt>
                <c:pt idx="1">
                  <c:v>aktiivinen jäsen/ liikkuja/urheilija</c:v>
                </c:pt>
                <c:pt idx="2">
                  <c:v>vanhempi</c:v>
                </c:pt>
                <c:pt idx="3">
                  <c:v>ohjaaja/valmentaja/talkoolainen</c:v>
                </c:pt>
                <c:pt idx="4">
                  <c:v>muu</c:v>
                </c:pt>
              </c:strCache>
            </c:strRef>
          </c:cat>
          <c:val>
            <c:numRef>
              <c:f>T1!$B$2:$B$6</c:f>
              <c:numCache>
                <c:formatCode>0%</c:formatCode>
                <c:ptCount val="5"/>
                <c:pt idx="0">
                  <c:v>0.167</c:v>
                </c:pt>
                <c:pt idx="1">
                  <c:v>0.167</c:v>
                </c:pt>
                <c:pt idx="2">
                  <c:v>0.278</c:v>
                </c:pt>
                <c:pt idx="3">
                  <c:v>0.389</c:v>
                </c:pt>
                <c:pt idx="4">
                  <c:v>0.0</c:v>
                </c:pt>
              </c:numCache>
            </c:numRef>
          </c:val>
        </c:ser>
        <c:gapWidth val="58"/>
        <c:axId val="39176"/>
        <c:axId val="178764"/>
        <c:overlap val="0"/>
      </c:barChart>
      <c:catAx>
        <c:axId val="39176"/>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178764"/>
        <c:crosses val="autoZero"/>
        <c:auto val="1"/>
        <c:lblAlgn val="ctr"/>
        <c:lblOffset val="100"/>
        <c:noMultiLvlLbl val="1"/>
      </c:catAx>
      <c:valAx>
        <c:axId val="178764"/>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39176"/>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40.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(KA:3.0, Hajonta:1.12)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0.056</c:v>
                </c:pt>
                <c:pt idx="1">
                  <c:v>0.111</c:v>
                </c:pt>
                <c:pt idx="2">
                  <c:v>0.056</c:v>
                </c:pt>
                <c:pt idx="3">
                  <c:v>0.222</c:v>
                </c:pt>
                <c:pt idx="4">
                  <c:v>0.0</c:v>
                </c:pt>
                <c:pt idx="5">
                  <c:v>0.556</c:v>
                </c:pt>
              </c:numCache>
            </c:numRef>
          </c:val>
        </c:ser>
        <c:gapWidth val="58"/>
        <c:axId val="2914"/>
        <c:axId val="839565"/>
        <c:overlap val="0"/>
      </c:barChart>
      <c:catAx>
        <c:axId val="2914"/>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839565"/>
        <c:crosses val="autoZero"/>
        <c:auto val="1"/>
        <c:lblAlgn val="ctr"/>
        <c:lblOffset val="100"/>
        <c:noMultiLvlLbl val="1"/>
      </c:catAx>
      <c:valAx>
        <c:axId val="839565"/>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2914"/>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41.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(KA:3.81, Hajonta:0.73)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0.056</c:v>
                </c:pt>
                <c:pt idx="2">
                  <c:v>0.167</c:v>
                </c:pt>
                <c:pt idx="3">
                  <c:v>0.556</c:v>
                </c:pt>
                <c:pt idx="4">
                  <c:v>0.111</c:v>
                </c:pt>
                <c:pt idx="5">
                  <c:v>0.111</c:v>
                </c:pt>
              </c:numCache>
            </c:numRef>
          </c:val>
        </c:ser>
        <c:gapWidth val="58"/>
        <c:axId val="849399"/>
        <c:axId val="855025"/>
        <c:overlap val="0"/>
      </c:barChart>
      <c:catAx>
        <c:axId val="849399"/>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855025"/>
        <c:crosses val="autoZero"/>
        <c:auto val="1"/>
        <c:lblAlgn val="ctr"/>
        <c:lblOffset val="100"/>
        <c:noMultiLvlLbl val="1"/>
      </c:catAx>
      <c:valAx>
        <c:axId val="855025"/>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849399"/>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42.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(KA:2.93, Hajonta:0.93)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0.056</c:v>
                </c:pt>
                <c:pt idx="1">
                  <c:v>0.167</c:v>
                </c:pt>
                <c:pt idx="2">
                  <c:v>0.444</c:v>
                </c:pt>
                <c:pt idx="3">
                  <c:v>0.111</c:v>
                </c:pt>
                <c:pt idx="4">
                  <c:v>0.056</c:v>
                </c:pt>
                <c:pt idx="5">
                  <c:v>0.167</c:v>
                </c:pt>
              </c:numCache>
            </c:numRef>
          </c:val>
        </c:ser>
        <c:gapWidth val="58"/>
        <c:axId val="601818"/>
        <c:axId val="307284"/>
        <c:overlap val="0"/>
      </c:barChart>
      <c:catAx>
        <c:axId val="601818"/>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307284"/>
        <c:crosses val="autoZero"/>
        <c:auto val="1"/>
        <c:lblAlgn val="ctr"/>
        <c:lblOffset val="100"/>
        <c:noMultiLvlLbl val="1"/>
      </c:catAx>
      <c:valAx>
        <c:axId val="307284"/>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601818"/>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43.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(KA:3.4, Hajonta:0.71)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0.056</c:v>
                </c:pt>
                <c:pt idx="2">
                  <c:v>0.444</c:v>
                </c:pt>
                <c:pt idx="3">
                  <c:v>0.278</c:v>
                </c:pt>
                <c:pt idx="4">
                  <c:v>0.056</c:v>
                </c:pt>
                <c:pt idx="5">
                  <c:v>0.167</c:v>
                </c:pt>
              </c:numCache>
            </c:numRef>
          </c:val>
        </c:ser>
        <c:gapWidth val="58"/>
        <c:axId val="425024"/>
        <c:axId val="910932"/>
        <c:overlap val="0"/>
      </c:barChart>
      <c:catAx>
        <c:axId val="425024"/>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910932"/>
        <c:crosses val="autoZero"/>
        <c:auto val="1"/>
        <c:lblAlgn val="ctr"/>
        <c:lblOffset val="100"/>
        <c:noMultiLvlLbl val="1"/>
      </c:catAx>
      <c:valAx>
        <c:axId val="910932"/>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425024"/>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44.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(KA:3.13, Hajonta:0.99)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0.056</c:v>
                </c:pt>
                <c:pt idx="1">
                  <c:v>0.167</c:v>
                </c:pt>
                <c:pt idx="2">
                  <c:v>0.333</c:v>
                </c:pt>
                <c:pt idx="3">
                  <c:v>0.278</c:v>
                </c:pt>
                <c:pt idx="4">
                  <c:v>0.056</c:v>
                </c:pt>
                <c:pt idx="5">
                  <c:v>0.111</c:v>
                </c:pt>
              </c:numCache>
            </c:numRef>
          </c:val>
        </c:ser>
        <c:gapWidth val="58"/>
        <c:axId val="775714"/>
        <c:axId val="483360"/>
        <c:overlap val="0"/>
      </c:barChart>
      <c:catAx>
        <c:axId val="775714"/>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483360"/>
        <c:crosses val="autoZero"/>
        <c:auto val="1"/>
        <c:lblAlgn val="ctr"/>
        <c:lblOffset val="100"/>
        <c:noMultiLvlLbl val="1"/>
      </c:catAx>
      <c:valAx>
        <c:axId val="483360"/>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775714"/>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45.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(KA:4.35, Hajonta:0.59)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0.056</c:v>
                </c:pt>
                <c:pt idx="3">
                  <c:v>0.5</c:v>
                </c:pt>
                <c:pt idx="4">
                  <c:v>0.389</c:v>
                </c:pt>
                <c:pt idx="5">
                  <c:v>0.056</c:v>
                </c:pt>
              </c:numCache>
            </c:numRef>
          </c:val>
        </c:ser>
        <c:gapWidth val="58"/>
        <c:axId val="804987"/>
        <c:axId val="844488"/>
        <c:overlap val="0"/>
      </c:barChart>
      <c:catAx>
        <c:axId val="804987"/>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844488"/>
        <c:crosses val="autoZero"/>
        <c:auto val="1"/>
        <c:lblAlgn val="ctr"/>
        <c:lblOffset val="100"/>
        <c:noMultiLvlLbl val="1"/>
      </c:catAx>
      <c:valAx>
        <c:axId val="844488"/>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804987"/>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46.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(KA:4.38, Hajonta:0.6)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0.056</c:v>
                </c:pt>
                <c:pt idx="3">
                  <c:v>0.444</c:v>
                </c:pt>
                <c:pt idx="4">
                  <c:v>0.389</c:v>
                </c:pt>
                <c:pt idx="5">
                  <c:v>0.111</c:v>
                </c:pt>
              </c:numCache>
            </c:numRef>
          </c:val>
        </c:ser>
        <c:gapWidth val="58"/>
        <c:axId val="987185"/>
        <c:axId val="912041"/>
        <c:overlap val="0"/>
      </c:barChart>
      <c:catAx>
        <c:axId val="987185"/>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912041"/>
        <c:crosses val="autoZero"/>
        <c:auto val="1"/>
        <c:lblAlgn val="ctr"/>
        <c:lblOffset val="100"/>
        <c:noMultiLvlLbl val="1"/>
      </c:catAx>
      <c:valAx>
        <c:axId val="912041"/>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987185"/>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47.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(KA:3.85, Hajonta:0.95) (Vastauksia:17)</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0.059</c:v>
                </c:pt>
                <c:pt idx="2">
                  <c:v>0.235</c:v>
                </c:pt>
                <c:pt idx="3">
                  <c:v>0.235</c:v>
                </c:pt>
                <c:pt idx="4">
                  <c:v>0.235</c:v>
                </c:pt>
                <c:pt idx="5">
                  <c:v>0.235</c:v>
                </c:pt>
              </c:numCache>
            </c:numRef>
          </c:val>
        </c:ser>
        <c:gapWidth val="58"/>
        <c:axId val="945997"/>
        <c:axId val="845816"/>
        <c:overlap val="0"/>
      </c:barChart>
      <c:catAx>
        <c:axId val="945997"/>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845816"/>
        <c:crosses val="autoZero"/>
        <c:auto val="1"/>
        <c:lblAlgn val="ctr"/>
        <c:lblOffset val="100"/>
        <c:noMultiLvlLbl val="1"/>
      </c:catAx>
      <c:valAx>
        <c:axId val="845816"/>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945997"/>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48.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(KA:3.64, Hajonta:0.97)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0.111</c:v>
                </c:pt>
                <c:pt idx="2">
                  <c:v>0.222</c:v>
                </c:pt>
                <c:pt idx="3">
                  <c:v>0.278</c:v>
                </c:pt>
                <c:pt idx="4">
                  <c:v>0.167</c:v>
                </c:pt>
                <c:pt idx="5">
                  <c:v>0.222</c:v>
                </c:pt>
              </c:numCache>
            </c:numRef>
          </c:val>
        </c:ser>
        <c:gapWidth val="58"/>
        <c:axId val="810348"/>
        <c:axId val="988811"/>
        <c:overlap val="0"/>
      </c:barChart>
      <c:catAx>
        <c:axId val="810348"/>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988811"/>
        <c:crosses val="autoZero"/>
        <c:auto val="1"/>
        <c:lblAlgn val="ctr"/>
        <c:lblOffset val="100"/>
        <c:noMultiLvlLbl val="1"/>
      </c:catAx>
      <c:valAx>
        <c:axId val="988811"/>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810348"/>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49.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(KA:4.39, Hajonta:0.59)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0.056</c:v>
                </c:pt>
                <c:pt idx="3">
                  <c:v>0.5</c:v>
                </c:pt>
                <c:pt idx="4">
                  <c:v>0.444</c:v>
                </c:pt>
                <c:pt idx="5">
                  <c:v>0.0</c:v>
                </c:pt>
              </c:numCache>
            </c:numRef>
          </c:val>
        </c:ser>
        <c:gapWidth val="58"/>
        <c:axId val="957188"/>
        <c:axId val="887661"/>
        <c:overlap val="0"/>
      </c:barChart>
      <c:catAx>
        <c:axId val="957188"/>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887661"/>
        <c:crosses val="autoZero"/>
        <c:auto val="1"/>
        <c:lblAlgn val="ctr"/>
        <c:lblOffset val="100"/>
        <c:noMultiLvlLbl val="1"/>
      </c:catAx>
      <c:valAx>
        <c:axId val="887661"/>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957188"/>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(KA:4.17, Hajonta:0.76)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0.056</c:v>
                </c:pt>
                <c:pt idx="2">
                  <c:v>0.056</c:v>
                </c:pt>
                <c:pt idx="3">
                  <c:v>0.556</c:v>
                </c:pt>
                <c:pt idx="4">
                  <c:v>0.333</c:v>
                </c:pt>
                <c:pt idx="5">
                  <c:v>0.0</c:v>
                </c:pt>
              </c:numCache>
            </c:numRef>
          </c:val>
        </c:ser>
        <c:gapWidth val="58"/>
        <c:axId val="401405"/>
        <c:axId val="281425"/>
        <c:overlap val="0"/>
      </c:barChart>
      <c:catAx>
        <c:axId val="401405"/>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281425"/>
        <c:crosses val="autoZero"/>
        <c:auto val="1"/>
        <c:lblAlgn val="ctr"/>
        <c:lblOffset val="100"/>
        <c:noMultiLvlLbl val="1"/>
      </c:catAx>
      <c:valAx>
        <c:axId val="281425"/>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401405"/>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50.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T1!$A$2:$A$5</c:f>
              <c:strCache>
                <c:ptCount val="4"/>
                <c:pt idx="0">
                  <c:v>Seuralla on selkeä toiminnallinen tavoite</c:v>
                </c:pt>
                <c:pt idx="1">
                  <c:v>Seuran toimintaperiaatteet on kirjattu ylös</c:v>
                </c:pt>
                <c:pt idx="2">
                  <c:v>Maksut suhteessa toimintaan ovat kohtuulliset</c:v>
                </c:pt>
                <c:pt idx="3">
                  <c:v>Lajien ja joukkueiden välinen yhteistyö toimii hyvin käytännössä</c:v>
                </c:pt>
              </c:strCache>
            </c:strRef>
          </c:cat>
          <c:val>
            <c:numRef>
              <c:f>T1!$B$2:$B$5</c:f>
              <c:numCache>
                <c:formatCode>General</c:formatCode>
                <c:ptCount val="4"/>
                <c:pt idx="0">
                  <c:v>4.17</c:v>
                </c:pt>
                <c:pt idx="1">
                  <c:v>4.38</c:v>
                </c:pt>
                <c:pt idx="2">
                  <c:v>4.76</c:v>
                </c:pt>
                <c:pt idx="3">
                  <c:v>3.61</c:v>
                </c:pt>
              </c:numCache>
            </c:numRef>
          </c:val>
        </c:ser>
        <c:gapWidth val="58"/>
        <c:axId val="48744"/>
        <c:axId val="879326"/>
        <c:overlap val="0"/>
      </c:barChart>
      <c:catAx>
        <c:axId val="48744"/>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879326"/>
        <c:crosses val="autoZero"/>
        <c:auto val="1"/>
        <c:lblAlgn val="ctr"/>
        <c:lblOffset val="100"/>
        <c:noMultiLvlLbl val="1"/>
      </c:catAx>
      <c:valAx>
        <c:axId val="879326"/>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48744"/>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51.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T1!$A$2:$A$8</c:f>
              <c:strCache>
                <c:ptCount val="7"/>
                <c:pt idx="0">
                  <c:v>Lapsille</c:v>
                </c:pt>
                <c:pt idx="1">
                  <c:v>Nuorille</c:v>
                </c:pt>
                <c:pt idx="2">
                  <c:v>Aikuisille</c:v>
                </c:pt>
                <c:pt idx="3">
                  <c:v>Harrastajille</c:v>
                </c:pt>
                <c:pt idx="4">
                  <c:v>Kilpaurheilijoille</c:v>
                </c:pt>
                <c:pt idx="5">
                  <c:v>Molemmille sukupuolille</c:v>
                </c:pt>
                <c:pt idx="6">
                  <c:v>Talkoo- ja taustaryhmille</c:v>
                </c:pt>
              </c:strCache>
            </c:strRef>
          </c:cat>
          <c:val>
            <c:numRef>
              <c:f>T1!$B$2:$B$8</c:f>
              <c:numCache>
                <c:formatCode>General</c:formatCode>
                <c:ptCount val="7"/>
                <c:pt idx="0">
                  <c:v>4.29</c:v>
                </c:pt>
                <c:pt idx="1">
                  <c:v>4.17</c:v>
                </c:pt>
                <c:pt idx="2">
                  <c:v>3.53</c:v>
                </c:pt>
                <c:pt idx="3">
                  <c:v>3.63</c:v>
                </c:pt>
                <c:pt idx="4">
                  <c:v>3.35</c:v>
                </c:pt>
                <c:pt idx="5">
                  <c:v>4.06</c:v>
                </c:pt>
                <c:pt idx="6">
                  <c:v>4.18</c:v>
                </c:pt>
              </c:numCache>
            </c:numRef>
          </c:val>
        </c:ser>
        <c:gapWidth val="58"/>
        <c:axId val="638764"/>
        <c:axId val="644536"/>
        <c:overlap val="0"/>
      </c:barChart>
      <c:catAx>
        <c:axId val="638764"/>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644536"/>
        <c:crosses val="autoZero"/>
        <c:auto val="1"/>
        <c:lblAlgn val="ctr"/>
        <c:lblOffset val="100"/>
        <c:noMultiLvlLbl val="1"/>
      </c:catAx>
      <c:valAx>
        <c:axId val="644536"/>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638764"/>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52.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T1!$A$2:$A$8</c:f>
              <c:strCache>
                <c:ptCount val="7"/>
                <c:pt idx="0">
                  <c:v>Lapsille</c:v>
                </c:pt>
                <c:pt idx="1">
                  <c:v>Nuorille</c:v>
                </c:pt>
                <c:pt idx="2">
                  <c:v>Aikuisille</c:v>
                </c:pt>
                <c:pt idx="3">
                  <c:v>Harrastajille</c:v>
                </c:pt>
                <c:pt idx="4">
                  <c:v>Kilpaurheilijoille</c:v>
                </c:pt>
                <c:pt idx="5">
                  <c:v>Molemmille sukupuolille</c:v>
                </c:pt>
                <c:pt idx="6">
                  <c:v>Talkoo- ja taustaryhmille</c:v>
                </c:pt>
              </c:strCache>
            </c:strRef>
          </c:cat>
          <c:val>
            <c:numRef>
              <c:f>T1!$B$2:$B$8</c:f>
              <c:numCache>
                <c:formatCode>General</c:formatCode>
                <c:ptCount val="7"/>
                <c:pt idx="0">
                  <c:v>4.53</c:v>
                </c:pt>
                <c:pt idx="1">
                  <c:v>4.33</c:v>
                </c:pt>
                <c:pt idx="2">
                  <c:v>3.81</c:v>
                </c:pt>
                <c:pt idx="3">
                  <c:v>3.56</c:v>
                </c:pt>
                <c:pt idx="4">
                  <c:v>3.63</c:v>
                </c:pt>
                <c:pt idx="5">
                  <c:v>4.0</c:v>
                </c:pt>
                <c:pt idx="6">
                  <c:v>3.94</c:v>
                </c:pt>
              </c:numCache>
            </c:numRef>
          </c:val>
        </c:ser>
        <c:gapWidth val="58"/>
        <c:axId val="610701"/>
        <c:axId val="398132"/>
        <c:overlap val="0"/>
      </c:barChart>
      <c:catAx>
        <c:axId val="610701"/>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398132"/>
        <c:crosses val="autoZero"/>
        <c:auto val="1"/>
        <c:lblAlgn val="ctr"/>
        <c:lblOffset val="100"/>
        <c:noMultiLvlLbl val="1"/>
      </c:catAx>
      <c:valAx>
        <c:axId val="398132"/>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610701"/>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53.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T1!$A$2:$A$3</c:f>
              <c:strCache>
                <c:ptCount val="2"/>
                <c:pt idx="0">
                  <c:v>Seuralla on oma kehitysohjelma tai -suunnitelma</c:v>
                </c:pt>
                <c:pt idx="1">
                  <c:v>Jäsenten on helppo osallistua seuratoiminnan kehittämiseen ja suunnitteluun</c:v>
                </c:pt>
              </c:strCache>
            </c:strRef>
          </c:cat>
          <c:val>
            <c:numRef>
              <c:f>T1!$B$2:$B$3</c:f>
              <c:numCache>
                <c:formatCode>General</c:formatCode>
                <c:ptCount val="2"/>
                <c:pt idx="0">
                  <c:v>3.67</c:v>
                </c:pt>
                <c:pt idx="1">
                  <c:v>4.0</c:v>
                </c:pt>
              </c:numCache>
            </c:numRef>
          </c:val>
        </c:ser>
        <c:gapWidth val="58"/>
        <c:axId val="273601"/>
        <c:axId val="883128"/>
        <c:overlap val="0"/>
      </c:barChart>
      <c:catAx>
        <c:axId val="273601"/>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883128"/>
        <c:crosses val="autoZero"/>
        <c:auto val="1"/>
        <c:lblAlgn val="ctr"/>
        <c:lblOffset val="100"/>
        <c:noMultiLvlLbl val="1"/>
      </c:catAx>
      <c:valAx>
        <c:axId val="883128"/>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273601"/>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54.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T1!$A$2:$A$8</c:f>
              <c:strCache>
                <c:ptCount val="7"/>
                <c:pt idx="0">
                  <c:v>Seuran järjestötoiminta on hyvin järjestetty, vuosikokoukset on järjestetty ja hallitus toimii</c:v>
                </c:pt>
                <c:pt idx="1">
                  <c:v>Hallinto ja päätöksenteko on avointa</c:v>
                </c:pt>
                <c:pt idx="2">
                  <c:v>Seuran eri toimijoiden työnjako on pohdittu hyvin</c:v>
                </c:pt>
                <c:pt idx="3">
                  <c:v>Seuran paperityöt on hoidettu hyvin, esimerkiksi jäsenrekisteri on ajan tasalla</c:v>
                </c:pt>
                <c:pt idx="4">
                  <c:v>Seuran sisäinen tiedotus toimii</c:v>
                </c:pt>
                <c:pt idx="5">
                  <c:v>Taloushallinto on järjestetty koko seurassa yhtenäisesti, jokaisella ryhmällä, jaostolla ja joukkueella on sama tapa hoitaa taloutta, kirjanpitoa etc.</c:v>
                </c:pt>
                <c:pt idx="6">
                  <c:v>Menojen ja tulojen tasapainon seuranta on järjestetty</c:v>
                </c:pt>
              </c:strCache>
            </c:strRef>
          </c:cat>
          <c:val>
            <c:numRef>
              <c:f>T1!$B$2:$B$8</c:f>
              <c:numCache>
                <c:formatCode>General</c:formatCode>
                <c:ptCount val="7"/>
                <c:pt idx="0">
                  <c:v>4.24</c:v>
                </c:pt>
                <c:pt idx="1">
                  <c:v>4.06</c:v>
                </c:pt>
                <c:pt idx="2">
                  <c:v>3.78</c:v>
                </c:pt>
                <c:pt idx="3">
                  <c:v>3.43</c:v>
                </c:pt>
                <c:pt idx="4">
                  <c:v>3.78</c:v>
                </c:pt>
                <c:pt idx="5">
                  <c:v>3.46</c:v>
                </c:pt>
                <c:pt idx="6">
                  <c:v>4.17</c:v>
                </c:pt>
              </c:numCache>
            </c:numRef>
          </c:val>
        </c:ser>
        <c:gapWidth val="58"/>
        <c:axId val="926230"/>
        <c:axId val="774382"/>
        <c:overlap val="0"/>
      </c:barChart>
      <c:catAx>
        <c:axId val="926230"/>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774382"/>
        <c:crosses val="autoZero"/>
        <c:auto val="1"/>
        <c:lblAlgn val="ctr"/>
        <c:lblOffset val="100"/>
        <c:noMultiLvlLbl val="1"/>
      </c:catAx>
      <c:valAx>
        <c:axId val="774382"/>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926230"/>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55.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T1!$A$2:$A$4</c:f>
              <c:strCache>
                <c:ptCount val="3"/>
                <c:pt idx="0">
                  <c:v>Seurassa on hyvä ilmapiiri</c:v>
                </c:pt>
                <c:pt idx="1">
                  <c:v>Seurassa on yhtenäinen seura-asu ja ilme</c:v>
                </c:pt>
                <c:pt idx="2">
                  <c:v>Seurassa on yhteisiä tapahtumia, seurajuhlia ja vastaavia</c:v>
                </c:pt>
              </c:strCache>
            </c:strRef>
          </c:cat>
          <c:val>
            <c:numRef>
              <c:f>T1!$B$2:$B$4</c:f>
              <c:numCache>
                <c:formatCode>General</c:formatCode>
                <c:ptCount val="3"/>
                <c:pt idx="0">
                  <c:v>4.39</c:v>
                </c:pt>
                <c:pt idx="1">
                  <c:v>4.0</c:v>
                </c:pt>
                <c:pt idx="2">
                  <c:v>4.28</c:v>
                </c:pt>
              </c:numCache>
            </c:numRef>
          </c:val>
        </c:ser>
        <c:gapWidth val="58"/>
        <c:axId val="207166"/>
        <c:axId val="874505"/>
        <c:overlap val="0"/>
      </c:barChart>
      <c:catAx>
        <c:axId val="207166"/>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874505"/>
        <c:crosses val="autoZero"/>
        <c:auto val="1"/>
        <c:lblAlgn val="ctr"/>
        <c:lblOffset val="100"/>
        <c:noMultiLvlLbl val="1"/>
      </c:catAx>
      <c:valAx>
        <c:axId val="874505"/>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207166"/>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56.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T1!$A$2:$A$4</c:f>
              <c:strCache>
                <c:ptCount val="3"/>
                <c:pt idx="0">
                  <c:v>Seuralla on riittävästi sisäliikuntaolosuhteita</c:v>
                </c:pt>
                <c:pt idx="1">
                  <c:v>Seuralla on riittävästi ulkoliikuntaolosuhteita</c:v>
                </c:pt>
                <c:pt idx="2">
                  <c:v>Seuralla on riittävästi toimisto- ja kokoontumistiloja</c:v>
                </c:pt>
              </c:strCache>
            </c:strRef>
          </c:cat>
          <c:val>
            <c:numRef>
              <c:f>T1!$B$2:$B$4</c:f>
              <c:numCache>
                <c:formatCode>General</c:formatCode>
                <c:ptCount val="3"/>
                <c:pt idx="0">
                  <c:v>3.28</c:v>
                </c:pt>
                <c:pt idx="1">
                  <c:v>4.89</c:v>
                </c:pt>
                <c:pt idx="2">
                  <c:v>4.24</c:v>
                </c:pt>
              </c:numCache>
            </c:numRef>
          </c:val>
        </c:ser>
        <c:gapWidth val="58"/>
        <c:axId val="376052"/>
        <c:axId val="188987"/>
        <c:overlap val="0"/>
      </c:barChart>
      <c:catAx>
        <c:axId val="376052"/>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188987"/>
        <c:crosses val="autoZero"/>
        <c:auto val="1"/>
        <c:lblAlgn val="ctr"/>
        <c:lblOffset val="100"/>
        <c:noMultiLvlLbl val="1"/>
      </c:catAx>
      <c:valAx>
        <c:axId val="188987"/>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376052"/>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57.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T1!$A$2:$A$5</c:f>
              <c:strCache>
                <c:ptCount val="4"/>
                <c:pt idx="0">
                  <c:v>Uusien ihmisten on helppo tulla seuraan</c:v>
                </c:pt>
                <c:pt idx="1">
                  <c:v>Luottamushenkilöt luovat jatkuvuutta</c:v>
                </c:pt>
                <c:pt idx="2">
                  <c:v>Työsuhteiset työntekijät luovat jatkuvuutta</c:v>
                </c:pt>
                <c:pt idx="3">
                  <c:v>Toimijoiden kouluttaminen on jatkuvaa</c:v>
                </c:pt>
              </c:strCache>
            </c:strRef>
          </c:cat>
          <c:val>
            <c:numRef>
              <c:f>T1!$B$2:$B$5</c:f>
              <c:numCache>
                <c:formatCode>General</c:formatCode>
                <c:ptCount val="4"/>
                <c:pt idx="0">
                  <c:v>4.29</c:v>
                </c:pt>
                <c:pt idx="1">
                  <c:v>3.88</c:v>
                </c:pt>
                <c:pt idx="2">
                  <c:v>3.0</c:v>
                </c:pt>
                <c:pt idx="3">
                  <c:v>3.81</c:v>
                </c:pt>
              </c:numCache>
            </c:numRef>
          </c:val>
        </c:ser>
        <c:gapWidth val="58"/>
        <c:axId val="81876"/>
        <c:axId val="128393"/>
        <c:overlap val="0"/>
      </c:barChart>
      <c:catAx>
        <c:axId val="81876"/>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128393"/>
        <c:crosses val="autoZero"/>
        <c:auto val="1"/>
        <c:lblAlgn val="ctr"/>
        <c:lblOffset val="100"/>
        <c:noMultiLvlLbl val="1"/>
      </c:catAx>
      <c:valAx>
        <c:axId val="128393"/>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81876"/>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58.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T1!$A$2:$A$8</c:f>
              <c:strCache>
                <c:ptCount val="7"/>
                <c:pt idx="0">
                  <c:v>Liikunta- ja urheilutoiminnan tuloja on hyvin</c:v>
                </c:pt>
                <c:pt idx="1">
                  <c:v>Avustuksia on hyvin</c:v>
                </c:pt>
                <c:pt idx="2">
                  <c:v>Palvelu-, sponsoritoiminnan ja muun toiminnan tuloja on hyvin</c:v>
                </c:pt>
                <c:pt idx="3">
                  <c:v>Seuralla on hyvät ja aktiiviset suhteet kuntaan</c:v>
                </c:pt>
                <c:pt idx="4">
                  <c:v>Seuralla on hyvät ja aktiiviset suhteet liittoon, liittoihin</c:v>
                </c:pt>
                <c:pt idx="5">
                  <c:v>Seuralla on hyvät ja aktiiviset suhteet liikunnan aluejärjestöihin</c:v>
                </c:pt>
                <c:pt idx="6">
                  <c:v>Seuralla on hyvät ja aktiiviset suhteet sponsoreihin</c:v>
                </c:pt>
              </c:strCache>
            </c:strRef>
          </c:cat>
          <c:val>
            <c:numRef>
              <c:f>T1!$B$2:$B$8</c:f>
              <c:numCache>
                <c:formatCode>General</c:formatCode>
                <c:ptCount val="7"/>
                <c:pt idx="0">
                  <c:v>2.93</c:v>
                </c:pt>
                <c:pt idx="1">
                  <c:v>3.4</c:v>
                </c:pt>
                <c:pt idx="2">
                  <c:v>3.13</c:v>
                </c:pt>
                <c:pt idx="3">
                  <c:v>4.35</c:v>
                </c:pt>
                <c:pt idx="4">
                  <c:v>4.38</c:v>
                </c:pt>
                <c:pt idx="5">
                  <c:v>3.85</c:v>
                </c:pt>
                <c:pt idx="6">
                  <c:v>3.64</c:v>
                </c:pt>
              </c:numCache>
            </c:numRef>
          </c:val>
        </c:ser>
        <c:gapWidth val="58"/>
        <c:axId val="717394"/>
        <c:axId val="909678"/>
        <c:overlap val="0"/>
      </c:barChart>
      <c:catAx>
        <c:axId val="717394"/>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909678"/>
        <c:crosses val="autoZero"/>
        <c:auto val="1"/>
        <c:lblAlgn val="ctr"/>
        <c:lblOffset val="100"/>
        <c:noMultiLvlLbl val="1"/>
      </c:catAx>
      <c:valAx>
        <c:axId val="909678"/>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717394"/>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59.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T1!$A$2:$A$2</c:f>
              <c:strCache>
                <c:ptCount val="1"/>
                <c:pt idx="0">
                  <c:v>Kokonaisuudessa seura on hyvä ja sen toiminta on minulle/perheelleni sopivaa</c:v>
                </c:pt>
              </c:strCache>
            </c:strRef>
          </c:cat>
          <c:val>
            <c:numRef>
              <c:f>T1!$B$2:$B$2</c:f>
              <c:numCache>
                <c:formatCode>General</c:formatCode>
                <c:ptCount val="1"/>
                <c:pt idx="0">
                  <c:v>4.39</c:v>
                </c:pt>
              </c:numCache>
            </c:numRef>
          </c:val>
        </c:ser>
        <c:gapWidth val="58"/>
        <c:axId val="570934"/>
        <c:axId val="752840"/>
        <c:overlap val="0"/>
      </c:barChart>
      <c:catAx>
        <c:axId val="570934"/>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752840"/>
        <c:crosses val="autoZero"/>
        <c:auto val="1"/>
        <c:lblAlgn val="ctr"/>
        <c:lblOffset val="100"/>
        <c:noMultiLvlLbl val="1"/>
      </c:catAx>
      <c:valAx>
        <c:axId val="752840"/>
        <c:scaling>
          <c:max val="5.0"/>
          <c:min val="1.0"/>
        </c:scaling>
        <c:delete val="0"/>
        <c:axPos val="l"/>
        <c:majorGridlines>
          <c:spPr>
            <a:ln>
              <a:solidFill>
                <a:srgbClr val="4F81BD">
                  <a:alpha val="20000"/>
                </a:srgbClr>
              </a:solidFill>
            </a:ln>
          </c:spPr>
        </c:majorGridlines>
        <c:majorTickMark val="none"/>
        <c:minorTickMark val="none"/>
        <c:tickLblPos val="high"/>
        <c:spPr>
          <a:ln>
            <a:noFill/>
          </a:ln>
        </c:spPr>
        <c:txPr>
          <a:bodyPr/>
          <a:p>
            <a:pPr algn="l">
              <a:defRPr b="0" spc="100" sz="1000">
                <a:solidFill>
                  <a:srgbClr val="000000"/>
                </a:solidFill>
                <a:latin typeface="Arial"/>
              </a:defRPr>
            </a:pPr>
            <a:r>
              <a:t/>
            </a:r>
          </a:p>
        </c:txPr>
        <c:crossAx val="570934"/>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(KA:4.38, Hajonta:0.6)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0.056</c:v>
                </c:pt>
                <c:pt idx="3">
                  <c:v>0.444</c:v>
                </c:pt>
                <c:pt idx="4">
                  <c:v>0.389</c:v>
                </c:pt>
                <c:pt idx="5">
                  <c:v>0.111</c:v>
                </c:pt>
              </c:numCache>
            </c:numRef>
          </c:val>
        </c:ser>
        <c:gapWidth val="58"/>
        <c:axId val="230013"/>
        <c:axId val="512889"/>
        <c:overlap val="0"/>
      </c:barChart>
      <c:catAx>
        <c:axId val="230013"/>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512889"/>
        <c:crosses val="autoZero"/>
        <c:auto val="1"/>
        <c:lblAlgn val="ctr"/>
        <c:lblOffset val="100"/>
        <c:noMultiLvlLbl val="1"/>
      </c:catAx>
      <c:valAx>
        <c:axId val="512889"/>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230013"/>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60.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T1!$A$2:$A$12</c:f>
              <c:strCache>
                <c:ptCount val="11"/>
                <c:pt idx="0">
                  <c:v>Seuran toiminta</c:v>
                </c:pt>
                <c:pt idx="1">
                  <c:v>Toiminnan riittävyys</c:v>
                </c:pt>
                <c:pt idx="2">
                  <c:v>Toiminnan laatu</c:v>
                </c:pt>
                <c:pt idx="3">
                  <c:v>Johtaminen ja kehittäminen</c:v>
                </c:pt>
                <c:pt idx="4">
                  <c:v>Hallinto</c:v>
                </c:pt>
                <c:pt idx="5">
                  <c:v>Ilmapiiri ja seurahenki</c:v>
                </c:pt>
                <c:pt idx="6">
                  <c:v>Olosuhteet</c:v>
                </c:pt>
                <c:pt idx="7">
                  <c:v>Jatkuvuus</c:v>
                </c:pt>
                <c:pt idx="8">
                  <c:v>Resurssit</c:v>
                </c:pt>
                <c:pt idx="9">
                  <c:v>Kokonaisarvio</c:v>
                </c:pt>
                <c:pt idx="10">
                  <c:v>KESKIARVO</c:v>
                </c:pt>
              </c:strCache>
            </c:strRef>
          </c:cat>
          <c:val>
            <c:numRef>
              <c:f>T1!$B$2:$B$12</c:f>
              <c:numCache>
                <c:formatCode>General</c:formatCode>
                <c:ptCount val="11"/>
                <c:pt idx="0">
                  <c:v>4.23</c:v>
                </c:pt>
                <c:pt idx="1">
                  <c:v>3.89</c:v>
                </c:pt>
                <c:pt idx="2">
                  <c:v>3.97</c:v>
                </c:pt>
                <c:pt idx="3">
                  <c:v>3.83</c:v>
                </c:pt>
                <c:pt idx="4">
                  <c:v>3.84</c:v>
                </c:pt>
                <c:pt idx="5">
                  <c:v>4.22</c:v>
                </c:pt>
                <c:pt idx="6">
                  <c:v>4.13</c:v>
                </c:pt>
                <c:pt idx="7">
                  <c:v>3.75</c:v>
                </c:pt>
                <c:pt idx="8">
                  <c:v>3.67</c:v>
                </c:pt>
                <c:pt idx="9">
                  <c:v>4.39</c:v>
                </c:pt>
                <c:pt idx="10">
                  <c:v>3.99</c:v>
                </c:pt>
              </c:numCache>
            </c:numRef>
          </c:val>
        </c:ser>
        <c:gapWidth val="58"/>
        <c:axId val="193460"/>
        <c:axId val="617723"/>
        <c:overlap val="0"/>
      </c:barChart>
      <c:catAx>
        <c:axId val="193460"/>
        <c:scaling/>
        <c:delete val="0"/>
        <c:axPos val="b"/>
        <c:majorTickMark val="none"/>
        <c:minorTickMark val="none"/>
        <c:tickLblPos val="nextTo"/>
        <c:txPr>
          <a:bodyPr rot="-2700000"/>
          <a:p>
            <a:pPr algn="l">
              <a:defRPr b="0" spc="100" sz="1000">
                <a:solidFill>
                  <a:srgbClr val="000000"/>
                </a:solidFill>
                <a:latin typeface="Arial"/>
              </a:defRPr>
            </a:pPr>
            <a:r>
              <a:t/>
            </a:r>
          </a:p>
        </c:txPr>
        <c:crossAx val="617723"/>
        <c:crosses val="autoZero"/>
        <c:auto val="1"/>
        <c:lblAlgn val="ctr"/>
        <c:lblOffset val="100"/>
        <c:noMultiLvlLbl val="1"/>
      </c:catAx>
      <c:valAx>
        <c:axId val="617723"/>
        <c:scaling>
          <c:max val="5.0"/>
          <c:min val="1.0"/>
        </c:scaling>
        <c:delete val="0"/>
        <c:axPos val="l"/>
        <c:majorGridlines>
          <c:spPr>
            <a:ln>
              <a:solidFill>
                <a:srgbClr val="4F81BD">
                  <a:alpha val="20000"/>
                </a:srgbClr>
              </a:solidFill>
            </a:ln>
          </c:spPr>
        </c:majorGridlines>
        <c:majorTickMark val="none"/>
        <c:minorTickMark val="none"/>
        <c:tickLblPos val="nextTo"/>
        <c:spPr>
          <a:ln>
            <a:noFill/>
          </a:ln>
        </c:spPr>
        <c:txPr>
          <a:bodyPr/>
          <a:p>
            <a:pPr algn="l">
              <a:defRPr b="0" spc="100" sz="1000">
                <a:solidFill>
                  <a:srgbClr val="000000"/>
                </a:solidFill>
                <a:latin typeface="Arial"/>
              </a:defRPr>
            </a:pPr>
            <a:r>
              <a:t/>
            </a:r>
          </a:p>
        </c:txPr>
        <c:crossAx val="193460"/>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61.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col"/>
        <c:grouping val="clustered"/>
        <c:varyColors val="0"/>
        <c:ser>
          <c:idx val="0"/>
          <c:order val="0"/>
          <c:tx>
            <c:strRef>
              <c:f>T1!$B$1</c:f>
              <c:strCache>
                <c:ptCount val="1"/>
                <c:pt idx="0">
                  <c:v>Kaikki</c:v>
                </c:pt>
              </c:strCache>
            </c:strRef>
          </c:tx>
          <c:dLbls>
            <c:txPr>
              <a:bodyPr/>
              <a:p>
                <a:pPr algn="l">
                  <a:defRPr b="0" spc="100" sz="1000">
                    <a:solidFill>
                      <a:srgbClr val="000000"/>
                    </a:solidFill>
                    <a:latin typeface="Arial"/>
                  </a:defRPr>
                </a:pPr>
                <a:r>
                  <a:t/>
                </a:r>
              </a:p>
            </c:txPr>
            <c:showLegendKey val="0"/>
            <c:showVal val="1"/>
            <c:showCatName val="0"/>
            <c:showSerName val="0"/>
            <c:showBubbleSize val="0"/>
            <c:showLeaderLines val="0"/>
          </c:dLbls>
          <c:cat>
            <c:strRef>
              <c:f>T1!$A$2:$A$12</c:f>
              <c:strCache>
                <c:ptCount val="11"/>
                <c:pt idx="0">
                  <c:v>Kokonaisarvio</c:v>
                </c:pt>
                <c:pt idx="1">
                  <c:v>Seuran toiminta</c:v>
                </c:pt>
                <c:pt idx="2">
                  <c:v>Ilmapiiri ja seurahenki</c:v>
                </c:pt>
                <c:pt idx="3">
                  <c:v>Olosuhteet</c:v>
                </c:pt>
                <c:pt idx="4">
                  <c:v>Toiminnan laatu</c:v>
                </c:pt>
                <c:pt idx="5">
                  <c:v>Toiminnan riittävyys</c:v>
                </c:pt>
                <c:pt idx="6">
                  <c:v>Hallinto</c:v>
                </c:pt>
                <c:pt idx="7">
                  <c:v>Johtaminen ja kehittäminen</c:v>
                </c:pt>
                <c:pt idx="8">
                  <c:v>Jatkuvuus</c:v>
                </c:pt>
                <c:pt idx="9">
                  <c:v>Resurssit</c:v>
                </c:pt>
                <c:pt idx="10">
                  <c:v>KESKIARVO</c:v>
                </c:pt>
              </c:strCache>
            </c:strRef>
          </c:cat>
          <c:val>
            <c:numRef>
              <c:f>T1!$B$2:$B$12</c:f>
              <c:numCache>
                <c:formatCode>General</c:formatCode>
                <c:ptCount val="11"/>
                <c:pt idx="0">
                  <c:v>4.39</c:v>
                </c:pt>
                <c:pt idx="1">
                  <c:v>4.23</c:v>
                </c:pt>
                <c:pt idx="2">
                  <c:v>4.22</c:v>
                </c:pt>
                <c:pt idx="3">
                  <c:v>4.13</c:v>
                </c:pt>
                <c:pt idx="4">
                  <c:v>3.97</c:v>
                </c:pt>
                <c:pt idx="5">
                  <c:v>3.89</c:v>
                </c:pt>
                <c:pt idx="6">
                  <c:v>3.84</c:v>
                </c:pt>
                <c:pt idx="7">
                  <c:v>3.83</c:v>
                </c:pt>
                <c:pt idx="8">
                  <c:v>3.75</c:v>
                </c:pt>
                <c:pt idx="9">
                  <c:v>3.67</c:v>
                </c:pt>
                <c:pt idx="10">
                  <c:v>3.99</c:v>
                </c:pt>
              </c:numCache>
            </c:numRef>
          </c:val>
        </c:ser>
        <c:gapWidth val="58"/>
        <c:axId val="178193"/>
        <c:axId val="518860"/>
        <c:overlap val="0"/>
      </c:barChart>
      <c:catAx>
        <c:axId val="178193"/>
        <c:scaling/>
        <c:delete val="0"/>
        <c:axPos val="b"/>
        <c:majorTickMark val="none"/>
        <c:minorTickMark val="none"/>
        <c:tickLblPos val="nextTo"/>
        <c:txPr>
          <a:bodyPr rot="-2700000"/>
          <a:p>
            <a:pPr algn="l">
              <a:defRPr b="0" spc="100" sz="1000">
                <a:solidFill>
                  <a:srgbClr val="000000"/>
                </a:solidFill>
                <a:latin typeface="Arial"/>
              </a:defRPr>
            </a:pPr>
            <a:r>
              <a:t/>
            </a:r>
          </a:p>
        </c:txPr>
        <c:crossAx val="518860"/>
        <c:crosses val="autoZero"/>
        <c:auto val="1"/>
        <c:lblAlgn val="ctr"/>
        <c:lblOffset val="100"/>
        <c:noMultiLvlLbl val="1"/>
      </c:catAx>
      <c:valAx>
        <c:axId val="518860"/>
        <c:scaling>
          <c:max val="5.0"/>
          <c:min val="1.0"/>
        </c:scaling>
        <c:delete val="0"/>
        <c:axPos val="l"/>
        <c:majorGridlines>
          <c:spPr>
            <a:ln>
              <a:solidFill>
                <a:srgbClr val="4F81BD">
                  <a:alpha val="20000"/>
                </a:srgbClr>
              </a:solidFill>
            </a:ln>
          </c:spPr>
        </c:majorGridlines>
        <c:majorTickMark val="none"/>
        <c:minorTickMark val="none"/>
        <c:tickLblPos val="nextTo"/>
        <c:spPr>
          <a:ln>
            <a:noFill/>
          </a:ln>
        </c:spPr>
        <c:txPr>
          <a:bodyPr/>
          <a:p>
            <a:pPr algn="l">
              <a:defRPr b="0" spc="100" sz="1000">
                <a:solidFill>
                  <a:srgbClr val="000000"/>
                </a:solidFill>
                <a:latin typeface="Arial"/>
              </a:defRPr>
            </a:pPr>
            <a:r>
              <a:t/>
            </a:r>
          </a:p>
        </c:txPr>
        <c:crossAx val="178193"/>
        <c:crosses val="autoZero"/>
        <c:crossBetween val="between"/>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(KA:4.76, Hajonta:0.42)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0.0</c:v>
                </c:pt>
                <c:pt idx="3">
                  <c:v>0.222</c:v>
                </c:pt>
                <c:pt idx="4">
                  <c:v>0.722</c:v>
                </c:pt>
                <c:pt idx="5">
                  <c:v>0.056</c:v>
                </c:pt>
              </c:numCache>
            </c:numRef>
          </c:val>
        </c:ser>
        <c:gapWidth val="58"/>
        <c:axId val="402159"/>
        <c:axId val="386288"/>
        <c:overlap val="0"/>
      </c:barChart>
      <c:catAx>
        <c:axId val="402159"/>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386288"/>
        <c:crosses val="autoZero"/>
        <c:auto val="1"/>
        <c:lblAlgn val="ctr"/>
        <c:lblOffset val="100"/>
        <c:noMultiLvlLbl val="1"/>
      </c:catAx>
      <c:valAx>
        <c:axId val="386288"/>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402159"/>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(KA:3.61, Hajonta:1.06)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0.222</c:v>
                </c:pt>
                <c:pt idx="2">
                  <c:v>0.167</c:v>
                </c:pt>
                <c:pt idx="3">
                  <c:v>0.389</c:v>
                </c:pt>
                <c:pt idx="4">
                  <c:v>0.222</c:v>
                </c:pt>
                <c:pt idx="5">
                  <c:v>0.0</c:v>
                </c:pt>
              </c:numCache>
            </c:numRef>
          </c:val>
        </c:ser>
        <c:gapWidth val="58"/>
        <c:axId val="735659"/>
        <c:axId val="525986"/>
        <c:overlap val="0"/>
      </c:barChart>
      <c:catAx>
        <c:axId val="735659"/>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525986"/>
        <c:crosses val="autoZero"/>
        <c:auto val="1"/>
        <c:lblAlgn val="ctr"/>
        <c:lblOffset val="100"/>
        <c:noMultiLvlLbl val="1"/>
      </c:catAx>
      <c:valAx>
        <c:axId val="525986"/>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735659"/>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roundedCorners val="1"/>
  <c:style val="18"/>
  <c:chart>
    <c:autoTitleDeleted val="1"/>
    <c:plotArea>
      <c:layout/>
      <c:barChart>
        <c:barDir val="bar"/>
        <c:grouping val="clustered"/>
        <c:varyColors val="0"/>
        <c:ser>
          <c:idx val="0"/>
          <c:order val="0"/>
          <c:tx>
            <c:strRef>
              <c:f>T1!$B$1</c:f>
              <c:strCache>
                <c:ptCount val="1"/>
                <c:pt idx="0">
                  <c:v>Kaikki (KA:4.29, Hajonta:0.67) (Vastauksia:18)</c:v>
                </c:pt>
              </c:strCache>
            </c:strRef>
          </c:tx>
          <c:dLbls>
            <c:numFmt formatCode="0.0\ %" sourceLinked="0"/>
            <c:txPr>
              <a:bodyPr/>
              <a:p>
                <a:pPr algn="l">
                  <a:defRPr b="0" spc="100" sz="1000">
                    <a:solidFill>
                      <a:srgbClr val="000000"/>
                    </a:solidFill>
                    <a:latin typeface="Arial"/>
                  </a:defRPr>
                </a:pPr>
                <a:r>
                  <a:t/>
                </a:r>
              </a:p>
            </c:txPr>
            <c:showLegendKey val="0"/>
            <c:showVal val="1"/>
            <c:showCatName val="0"/>
            <c:showSerName val="0"/>
            <c:showPercent val="0"/>
            <c:showBubbleSize val="0"/>
            <c:showLeaderLines val="0"/>
          </c:dLbls>
          <c:cat>
            <c:strRef>
              <c:f>T1!$A$2:$A$7</c:f>
              <c:strCache>
                <c:ptCount val="6"/>
                <c:pt idx="0">
                  <c:v>1</c:v>
                </c:pt>
                <c:pt idx="1">
                  <c:v>2</c:v>
                </c:pt>
                <c:pt idx="2">
                  <c:v>3</c:v>
                </c:pt>
                <c:pt idx="3">
                  <c:v>4</c:v>
                </c:pt>
                <c:pt idx="4">
                  <c:v>5</c:v>
                </c:pt>
                <c:pt idx="5">
                  <c:v>En tunne tai tiedä</c:v>
                </c:pt>
              </c:strCache>
            </c:strRef>
          </c:cat>
          <c:val>
            <c:numRef>
              <c:f>T1!$B$2:$B$7</c:f>
              <c:numCache>
                <c:formatCode>0%</c:formatCode>
                <c:ptCount val="6"/>
                <c:pt idx="0">
                  <c:v>0.0</c:v>
                </c:pt>
                <c:pt idx="1">
                  <c:v>0.0</c:v>
                </c:pt>
                <c:pt idx="2">
                  <c:v>0.111</c:v>
                </c:pt>
                <c:pt idx="3">
                  <c:v>0.444</c:v>
                </c:pt>
                <c:pt idx="4">
                  <c:v>0.389</c:v>
                </c:pt>
                <c:pt idx="5">
                  <c:v>0.056</c:v>
                </c:pt>
              </c:numCache>
            </c:numRef>
          </c:val>
        </c:ser>
        <c:gapWidth val="58"/>
        <c:axId val="743189"/>
        <c:axId val="854518"/>
        <c:overlap val="0"/>
      </c:barChart>
      <c:catAx>
        <c:axId val="743189"/>
        <c:scaling>
          <c:orientation val="maxMin"/>
        </c:scaling>
        <c:delete val="0"/>
        <c:axPos val="b"/>
        <c:majorTickMark val="none"/>
        <c:minorTickMark val="none"/>
        <c:tickLblPos val="nextTo"/>
        <c:txPr>
          <a:bodyPr/>
          <a:p>
            <a:pPr algn="l">
              <a:defRPr b="0" spc="100" sz="1000">
                <a:solidFill>
                  <a:srgbClr val="000000"/>
                </a:solidFill>
                <a:latin typeface="Arial"/>
              </a:defRPr>
            </a:pPr>
            <a:r>
              <a:t/>
            </a:r>
          </a:p>
        </c:txPr>
        <c:crossAx val="854518"/>
        <c:crosses val="autoZero"/>
        <c:auto val="1"/>
        <c:lblAlgn val="ctr"/>
        <c:lblOffset val="100"/>
        <c:noMultiLvlLbl val="1"/>
      </c:catAx>
      <c:valAx>
        <c:axId val="854518"/>
        <c:scaling>
          <c:max val="1.0"/>
          <c:min val="0.0"/>
        </c:scaling>
        <c:delete val="0"/>
        <c:axPos val="l"/>
        <c:majorGridlines>
          <c:spPr>
            <a:ln>
              <a:solidFill>
                <a:srgbClr val="4F81BD">
                  <a:alpha val="20000"/>
                </a:srgbClr>
              </a:solidFill>
            </a:ln>
          </c:spPr>
        </c:majorGridlines>
        <c:numFmt formatCode="0.0\ %" sourceLinked="0"/>
        <c:majorTickMark val="none"/>
        <c:minorTickMark val="none"/>
        <c:tickLblPos val="high"/>
        <c:spPr>
          <a:ln>
            <a:noFill/>
          </a:ln>
        </c:spPr>
        <c:txPr>
          <a:bodyPr/>
          <a:p>
            <a:pPr algn="l">
              <a:defRPr b="0" spc="100" sz="1000">
                <a:solidFill>
                  <a:srgbClr val="000000"/>
                </a:solidFill>
                <a:latin typeface="Arial"/>
              </a:defRPr>
            </a:pPr>
            <a:r>
              <a:t/>
            </a:r>
          </a:p>
        </c:txPr>
        <c:crossAx val="743189"/>
        <c:crosses val="autoZero"/>
        <c:crossBetween val="between"/>
        <c:majorUnit val="0.2"/>
      </c:valAx>
    </c:plotArea>
    <c:legend>
      <c:legendPos val="b"/>
      <c:layout/>
      <c:overlay val="0"/>
      <c:txPr>
        <a:bodyPr/>
        <a:p>
          <a:pPr algn="l">
            <a:defRPr b="0" spc="100" sz="1000">
              <a:solidFill>
                <a:srgbClr val="000000"/>
              </a:solidFill>
              <a:latin typeface="Arial"/>
            </a:defRPr>
          </a:pPr>
          <a:r>
            <a:t/>
          </a:r>
        </a:p>
      </c:txPr>
    </c:legend>
    <c:plotVisOnly val="1"/>
    <c:dispBlanksAs val="gap"/>
    <c:showDLblsOverMax val="1"/>
  </c:chart>
  <c:externalData r:id="rId1"/>
</c:chartSpace>
</file>

<file path=ppt/handoutMasters/_rels/handoutMaster1.xml.rels><?xml version="1.0" encoding="UTF-8" standalone="yes"?>
<Relationships xmlns="http://schemas.openxmlformats.org/package/2006/relationships">
<Relationship Id="rId1" Target="../theme/theme3.xml" Type="http://schemas.openxmlformats.org/officeDocument/2006/relationships/theme"/>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11E765-1309-483C-AFBF-94DB7B3C30EC}" type="datetimeFigureOut">
              <a:rPr lang="fi-FI" smtClean="0"/>
              <a:pPr/>
              <a:t>1.10.2015</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07A97E8-5338-45F9-9231-60ED891F643E}" type="slidenum">
              <a:rPr lang="fi-FI" smtClean="0"/>
              <a:pPr/>
              <a:t>‹#›</a:t>
            </a:fld>
            <a:endParaRPr lang="fi-FI"/>
          </a:p>
        </p:txBody>
      </p:sp>
    </p:spTree>
    <p:extLst>
      <p:ext uri="{BB962C8B-B14F-4D97-AF65-F5344CB8AC3E}">
        <p14:creationId xmlns:p14="http://schemas.microsoft.com/office/powerpoint/2010/main" val="2994044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
<Relationship Id="rId1" Target="../theme/theme2.xml" Type="http://schemas.openxmlformats.org/officeDocument/2006/relationships/theme"/>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EC94F5-94A3-4F3E-BB9E-3D0EF9CB3F07}" type="datetimeFigureOut">
              <a:rPr lang="fi-FI" smtClean="0"/>
              <a:pPr/>
              <a:t>1.10.2015</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8898C-9E1E-4ACD-A8BC-86A6DB1ADEFB}" type="slidenum">
              <a:rPr lang="fi-FI" smtClean="0"/>
              <a:pPr/>
              <a:t>‹#›</a:t>
            </a:fld>
            <a:endParaRPr lang="fi-FI"/>
          </a:p>
        </p:txBody>
      </p:sp>
    </p:spTree>
    <p:extLst>
      <p:ext uri="{BB962C8B-B14F-4D97-AF65-F5344CB8AC3E}">
        <p14:creationId xmlns:p14="http://schemas.microsoft.com/office/powerpoint/2010/main" val="1447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10.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2.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3.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4.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5.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6.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7.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8.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_rels/slideLayout9.xml.rels><?xml version="1.0" encoding="UTF-8" standalone="yes"?>
<Relationships xmlns="http://schemas.openxmlformats.org/package/2006/relationships">
<Relationship Id="rId1" Target="../slideMasters/slideMaster1.xml" Type="http://schemas.openxmlformats.org/officeDocument/2006/relationships/slideMaster"/>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lvl1pPr>
              <a:defRPr/>
            </a:lvl1pPr>
          </a:lstStyle>
          <a:p>
            <a:endParaRPr lang="fi-FI" dirty="0"/>
          </a:p>
        </p:txBody>
      </p:sp>
      <p:sp>
        <p:nvSpPr>
          <p:cNvPr id="8" name="Text"/>
          <p:cNvSpPr>
            <a:spLocks noGrp="1"/>
          </p:cNvSpPr>
          <p:nvPr>
            <p:ph type="body" sz="quarter" idx="13"/>
          </p:nvPr>
        </p:nvSpPr>
        <p:spPr>
          <a:xfrm>
            <a:off x="457200" y="3059999"/>
            <a:ext cx="8229600" cy="1620000"/>
          </a:xfrm>
        </p:spPr>
        <p:txBody>
          <a:bodyPr/>
          <a:lstStyle/>
          <a:p>
            <a:pPr lvl="0"/>
            <a:endParaRPr lang="fi-FI" dirty="0"/>
          </a:p>
        </p:txBody>
      </p:sp>
    </p:spTree>
    <p:extLst>
      <p:ext uri="{BB962C8B-B14F-4D97-AF65-F5344CB8AC3E}">
        <p14:creationId xmlns:p14="http://schemas.microsoft.com/office/powerpoint/2010/main" val="390305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rror">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1800000"/>
            <a:ext cx="8229600" cy="2277072"/>
          </a:xfrm>
          <a:prstGeom prst="rect">
            <a:avLst/>
          </a:prstGeom>
        </p:spPr>
        <p:txBody>
          <a:bodyPr vert="horz" lIns="91440" tIns="45720" rIns="91440" bIns="45720" rtlCol="0" anchor="ctr">
            <a:normAutofit/>
          </a:bodyPr>
          <a:lstStyle>
            <a:lvl1pPr algn="ctr">
              <a:defRPr/>
            </a:lvl1pPr>
          </a:lstStyle>
          <a:p>
            <a:endParaRPr lang="fi-FI" dirty="0"/>
          </a:p>
        </p:txBody>
      </p:sp>
    </p:spTree>
    <p:extLst>
      <p:ext uri="{BB962C8B-B14F-4D97-AF65-F5344CB8AC3E}">
        <p14:creationId xmlns:p14="http://schemas.microsoft.com/office/powerpoint/2010/main" val="2363600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8" name="Text"/>
          <p:cNvSpPr>
            <a:spLocks noGrp="1"/>
          </p:cNvSpPr>
          <p:nvPr>
            <p:ph type="body" sz="quarter" idx="13"/>
          </p:nvPr>
        </p:nvSpPr>
        <p:spPr>
          <a:xfrm>
            <a:off x="457200" y="1556792"/>
            <a:ext cx="8229600" cy="4680520"/>
          </a:xfrm>
        </p:spPr>
        <p:txBody>
          <a:bodyPr/>
          <a:lstStyle>
            <a:lvl1pPr algn="l">
              <a:defRPr/>
            </a:lvl1pPr>
          </a:lstStyle>
          <a:p>
            <a:pPr lvl="0"/>
            <a:endParaRPr lang="fi-FI" dirty="0"/>
          </a:p>
        </p:txBody>
      </p:sp>
    </p:spTree>
    <p:extLst>
      <p:ext uri="{BB962C8B-B14F-4D97-AF65-F5344CB8AC3E}">
        <p14:creationId xmlns:p14="http://schemas.microsoft.com/office/powerpoint/2010/main" val="36469365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Tex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Text"/>
          <p:cNvSpPr>
            <a:spLocks noGrp="1"/>
          </p:cNvSpPr>
          <p:nvPr>
            <p:ph type="body" sz="quarter" idx="13"/>
          </p:nvPr>
        </p:nvSpPr>
        <p:spPr>
          <a:xfrm>
            <a:off x="457200" y="728700"/>
            <a:ext cx="8229600" cy="5508612"/>
          </a:xfrm>
        </p:spPr>
        <p:txBody>
          <a:bodyPr/>
          <a:lstStyle>
            <a:lvl1pPr algn="l">
              <a:defRPr/>
            </a:lvl1pPr>
          </a:lstStyle>
          <a:p>
            <a:pPr lvl="0"/>
            <a:endParaRPr lang="fi-FI" dirty="0"/>
          </a:p>
        </p:txBody>
      </p:sp>
    </p:spTree>
    <p:extLst>
      <p:ext uri="{BB962C8B-B14F-4D97-AF65-F5344CB8AC3E}">
        <p14:creationId xmlns:p14="http://schemas.microsoft.com/office/powerpoint/2010/main" val="36469365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penText">
    <p:spTree>
      <p:nvGrpSpPr>
        <p:cNvPr id="1" name=""/>
        <p:cNvGrpSpPr/>
        <p:nvPr/>
      </p:nvGrpSpPr>
      <p:grpSpPr>
        <a:xfrm>
          <a:off x="0" y="0"/>
          <a:ext cx="0" cy="0"/>
          <a:chOff x="0" y="0"/>
          <a:chExt cx="0" cy="0"/>
        </a:xfrm>
      </p:grpSpPr>
      <p:sp>
        <p:nvSpPr>
          <p:cNvPr id="4" name="Päivämäärän paikkamerkki 3"/>
          <p:cNvSpPr>
            <a:spLocks noGrp="1"/>
          </p:cNvSpPr>
          <p:nvPr>
            <p:ph type="dt" sz="half" idx="10"/>
          </p:nvPr>
        </p:nvSpPr>
        <p:spPr/>
        <p:txBody>
          <a:bodyPr/>
          <a:lstStyle/>
          <a:p>
            <a:fld id="{94EB343E-EDD0-4501-988B-9A386F4E06D4}" type="datetimeFigureOut">
              <a:rPr lang="fi-FI" smtClean="0"/>
              <a:pPr/>
              <a:t>1.10.2015</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3910BCE-C936-43E6-9B11-F3CC9EFD4B40}" type="slidenum">
              <a:rPr lang="fi-FI" smtClean="0"/>
              <a:pPr/>
              <a:t>‹#›</a:t>
            </a:fld>
            <a:endParaRPr lang="fi-FI"/>
          </a:p>
        </p:txBody>
      </p:sp>
      <p:sp>
        <p:nvSpPr>
          <p:cNvPr id="7" name="Title"/>
          <p:cNvSpPr>
            <a:spLocks noGrp="1"/>
          </p:cNvSpPr>
          <p:nvPr>
            <p:ph type="title"/>
          </p:nvPr>
        </p:nvSpPr>
        <p:spPr>
          <a:xfrm>
            <a:off x="457200" y="332656"/>
            <a:ext cx="8229600" cy="1143000"/>
          </a:xfrm>
        </p:spPr>
        <p:txBody>
          <a:bodyPr/>
          <a:lstStyle>
            <a:lvl1pPr algn="l">
              <a:defRPr/>
            </a:lvl1pPr>
          </a:lstStyle>
          <a:p>
            <a:endParaRPr lang="fi-FI" dirty="0"/>
          </a:p>
        </p:txBody>
      </p:sp>
      <p:sp>
        <p:nvSpPr>
          <p:cNvPr id="8" name="Content"/>
          <p:cNvSpPr>
            <a:spLocks noGrp="1"/>
          </p:cNvSpPr>
          <p:nvPr>
            <p:ph sz="quarter" idx="13"/>
          </p:nvPr>
        </p:nvSpPr>
        <p:spPr>
          <a:xfrm>
            <a:off x="457200" y="1557338"/>
            <a:ext cx="8229600" cy="4679974"/>
          </a:xfrm>
        </p:spPr>
        <p:txBody>
          <a:bodyPr/>
          <a:lstStyle>
            <a:lvl1pPr marL="457200" indent="-457200" algn="l">
              <a:buFont typeface="Arial" pitchFamily="34" charset="0"/>
              <a:buChar char="•"/>
              <a:defRPr/>
            </a:lvl1pPr>
            <a:lvl2pPr marL="457200" indent="0">
              <a:buNone/>
              <a:defRPr/>
            </a:lvl2pPr>
          </a:lstStyle>
          <a:p>
            <a:pPr lvl="0"/>
            <a:endParaRPr lang="fi-FI" dirty="0"/>
          </a:p>
        </p:txBody>
      </p:sp>
    </p:spTree>
    <p:extLst>
      <p:ext uri="{BB962C8B-B14F-4D97-AF65-F5344CB8AC3E}">
        <p14:creationId xmlns:p14="http://schemas.microsoft.com/office/powerpoint/2010/main" val="149631660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32656"/>
            <a:ext cx="8229600" cy="720080"/>
          </a:xfrm>
        </p:spPr>
        <p:txBody>
          <a:bodyPr/>
          <a:lstStyle>
            <a:lvl1pPr algn="l">
              <a:defRPr/>
            </a:lvl1pPr>
          </a:lstStyle>
          <a:p>
            <a:endParaRPr lang="fi-FI" dirty="0"/>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pPr lvl="0"/>
            <a:endParaRPr lang="fi-FI" dirty="0"/>
          </a:p>
        </p:txBody>
      </p:sp>
      <p:sp>
        <p:nvSpPr>
          <p:cNvPr id="8" name="Chart"/>
          <p:cNvSpPr>
            <a:spLocks noGrp="1"/>
          </p:cNvSpPr>
          <p:nvPr>
            <p:ph type="chart" sz="quarter" idx="14" hasCustomPrompt="1"/>
          </p:nvPr>
        </p:nvSpPr>
        <p:spPr>
          <a:xfrm>
            <a:off x="457200" y="1773238"/>
            <a:ext cx="8229600" cy="4464050"/>
          </a:xfrm>
        </p:spPr>
        <p:txBody>
          <a:bodyPr/>
          <a:lstStyle>
            <a:lvl1pPr algn="l">
              <a:defRPr/>
            </a:lvl1pPr>
          </a:lstStyle>
          <a:p>
            <a:r>
              <a:rPr lang="en-US" dirty="0" smtClean="0"/>
              <a:t> </a:t>
            </a:r>
            <a:endParaRPr lang="fi-FI" dirty="0"/>
          </a:p>
        </p:txBody>
      </p:sp>
    </p:spTree>
    <p:extLst>
      <p:ext uri="{BB962C8B-B14F-4D97-AF65-F5344CB8AC3E}">
        <p14:creationId xmlns:p14="http://schemas.microsoft.com/office/powerpoint/2010/main" val="26137445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6" name="Title"/>
          <p:cNvSpPr>
            <a:spLocks noGrp="1"/>
          </p:cNvSpPr>
          <p:nvPr>
            <p:ph type="title"/>
          </p:nvPr>
        </p:nvSpPr>
        <p:spPr>
          <a:xfrm>
            <a:off x="457200" y="3780000"/>
            <a:ext cx="8229600" cy="1143000"/>
          </a:xfrm>
        </p:spPr>
        <p:txBody>
          <a:bodyPr/>
          <a:lstStyle>
            <a:lvl1pPr>
              <a:defRPr baseline="0"/>
            </a:lvl1pPr>
          </a:lstStyle>
          <a:p>
            <a:endParaRPr lang="fi-FI" dirty="0"/>
          </a:p>
        </p:txBody>
      </p:sp>
      <p:sp>
        <p:nvSpPr>
          <p:cNvPr id="8" name="Text"/>
          <p:cNvSpPr>
            <a:spLocks noGrp="1"/>
          </p:cNvSpPr>
          <p:nvPr>
            <p:ph type="body" sz="quarter" idx="13" hasCustomPrompt="1"/>
          </p:nvPr>
        </p:nvSpPr>
        <p:spPr>
          <a:xfrm>
            <a:off x="457200" y="5013176"/>
            <a:ext cx="8229600" cy="720725"/>
          </a:xfrm>
        </p:spPr>
        <p:txBody>
          <a:bodyPr/>
          <a:lstStyle>
            <a:lvl1pPr marL="0" indent="0" algn="r">
              <a:buNone/>
              <a:defRPr/>
            </a:lvl1pPr>
          </a:lstStyle>
          <a:p>
            <a:pPr lvl="0"/>
            <a:r>
              <a:rPr lang="en-US" dirty="0" smtClean="0"/>
              <a:t> </a:t>
            </a:r>
            <a:endParaRPr lang="fi-FI" dirty="0"/>
          </a:p>
        </p:txBody>
      </p:sp>
    </p:spTree>
    <p:extLst>
      <p:ext uri="{BB962C8B-B14F-4D97-AF65-F5344CB8AC3E}">
        <p14:creationId xmlns:p14="http://schemas.microsoft.com/office/powerpoint/2010/main" val="9725183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lainChart">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7" name="Chart"/>
          <p:cNvSpPr>
            <a:spLocks noGrp="1"/>
          </p:cNvSpPr>
          <p:nvPr>
            <p:ph type="chart" sz="quarter" idx="13"/>
          </p:nvPr>
        </p:nvSpPr>
        <p:spPr>
          <a:xfrm>
            <a:off x="457200" y="457200"/>
            <a:ext cx="8229600" cy="5780112"/>
          </a:xfrm>
        </p:spPr>
        <p:txBody>
          <a:bodyPr/>
          <a:lstStyle/>
          <a:p>
            <a:endParaRPr lang="fi-FI"/>
          </a:p>
        </p:txBody>
      </p:sp>
    </p:spTree>
    <p:extLst>
      <p:ext uri="{BB962C8B-B14F-4D97-AF65-F5344CB8AC3E}">
        <p14:creationId xmlns:p14="http://schemas.microsoft.com/office/powerpoint/2010/main" val="28121925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
        <p:nvSpPr>
          <p:cNvPr id="8" name="Table"/>
          <p:cNvSpPr>
            <a:spLocks noGrp="1"/>
          </p:cNvSpPr>
          <p:nvPr>
            <p:ph type="tbl" sz="quarter" idx="13"/>
          </p:nvPr>
        </p:nvSpPr>
        <p:spPr>
          <a:xfrm>
            <a:off x="457200" y="1772816"/>
            <a:ext cx="8229600" cy="4464496"/>
          </a:xfrm>
        </p:spPr>
        <p:txBody>
          <a:bodyPr/>
          <a:lstStyle/>
          <a:p>
            <a:endParaRPr lang="fi-FI"/>
          </a:p>
        </p:txBody>
      </p:sp>
      <p:sp>
        <p:nvSpPr>
          <p:cNvPr id="7" name="Title"/>
          <p:cNvSpPr>
            <a:spLocks noGrp="1"/>
          </p:cNvSpPr>
          <p:nvPr>
            <p:ph type="title"/>
          </p:nvPr>
        </p:nvSpPr>
        <p:spPr>
          <a:xfrm>
            <a:off x="457200" y="332656"/>
            <a:ext cx="8229600" cy="720080"/>
          </a:xfrm>
        </p:spPr>
        <p:txBody>
          <a:bodyPr/>
          <a:lstStyle>
            <a:lvl1pPr algn="l">
              <a:defRPr/>
            </a:lvl1pPr>
          </a:lstStyle>
          <a:p>
            <a:endParaRPr lang="fi-FI" dirty="0"/>
          </a:p>
        </p:txBody>
      </p:sp>
      <p:sp>
        <p:nvSpPr>
          <p:cNvPr id="9" name="Text"/>
          <p:cNvSpPr>
            <a:spLocks noGrp="1"/>
          </p:cNvSpPr>
          <p:nvPr>
            <p:ph type="body" sz="quarter" idx="14"/>
          </p:nvPr>
        </p:nvSpPr>
        <p:spPr>
          <a:xfrm>
            <a:off x="457200" y="1125537"/>
            <a:ext cx="8229600" cy="540000"/>
          </a:xfrm>
        </p:spPr>
        <p:txBody>
          <a:bodyPr/>
          <a:lstStyle>
            <a:lvl1pPr marL="0" indent="0" algn="l">
              <a:buNone/>
              <a:defRPr baseline="0"/>
            </a:lvl1pPr>
          </a:lstStyle>
          <a:p>
            <a:pPr lvl="0"/>
            <a:endParaRPr lang="fi-FI" dirty="0"/>
          </a:p>
        </p:txBody>
      </p:sp>
    </p:spTree>
    <p:extLst>
      <p:ext uri="{BB962C8B-B14F-4D97-AF65-F5344CB8AC3E}">
        <p14:creationId xmlns:p14="http://schemas.microsoft.com/office/powerpoint/2010/main" val="28457678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3" name="Päivämäärän paikkamerkki 2"/>
          <p:cNvSpPr>
            <a:spLocks noGrp="1"/>
          </p:cNvSpPr>
          <p:nvPr>
            <p:ph type="dt" sz="half" idx="10"/>
          </p:nvPr>
        </p:nvSpPr>
        <p:spPr/>
        <p:txBody>
          <a:bodyPr/>
          <a:lstStyle/>
          <a:p>
            <a:fld id="{94EB343E-EDD0-4501-988B-9A386F4E06D4}" type="datetimeFigureOut">
              <a:rPr lang="fi-FI" smtClean="0"/>
              <a:pPr/>
              <a:t>1.10.2015</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3910BCE-C936-43E6-9B11-F3CC9EFD4B40}" type="slidenum">
              <a:rPr lang="fi-FI" smtClean="0"/>
              <a:pPr/>
              <a:t>‹#›</a:t>
            </a:fld>
            <a:endParaRPr lang="fi-FI"/>
          </a:p>
        </p:txBody>
      </p:sp>
    </p:spTree>
    <p:extLst>
      <p:ext uri="{BB962C8B-B14F-4D97-AF65-F5344CB8AC3E}">
        <p14:creationId xmlns:p14="http://schemas.microsoft.com/office/powerpoint/2010/main" val="30848233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
<Relationship Id="rId1" Target="../slideLayouts/slideLayout1.xml" Type="http://schemas.openxmlformats.org/officeDocument/2006/relationships/slideLayout"/>
<Relationship Id="rId10" Target="../slideLayouts/slideLayout10.xml" Type="http://schemas.openxmlformats.org/officeDocument/2006/relationships/slideLayout"/>
<Relationship Id="rId11" Target="../theme/theme1.xml" Type="http://schemas.openxmlformats.org/officeDocument/2006/relationships/theme"/>
<Relationship Id="rId2" Target="../slideLayouts/slideLayout2.xml" Type="http://schemas.openxmlformats.org/officeDocument/2006/relationships/slideLayout"/>
<Relationship Id="rId3" Target="../slideLayouts/slideLayout3.xml" Type="http://schemas.openxmlformats.org/officeDocument/2006/relationships/slideLayout"/>
<Relationship Id="rId4" Target="../slideLayouts/slideLayout4.xml" Type="http://schemas.openxmlformats.org/officeDocument/2006/relationships/slideLayout"/>
<Relationship Id="rId5" Target="../slideLayouts/slideLayout5.xml" Type="http://schemas.openxmlformats.org/officeDocument/2006/relationships/slideLayout"/>
<Relationship Id="rId6" Target="../slideLayouts/slideLayout6.xml" Type="http://schemas.openxmlformats.org/officeDocument/2006/relationships/slideLayout"/>
<Relationship Id="rId7" Target="../slideLayouts/slideLayout7.xml" Type="http://schemas.openxmlformats.org/officeDocument/2006/relationships/slideLayout"/>
<Relationship Id="rId8" Target="../slideLayouts/slideLayout8.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p>
            <a:endParaRPr lang="fi-FI" dirty="0"/>
          </a:p>
        </p:txBody>
      </p:sp>
      <p:sp>
        <p:nvSpPr>
          <p:cNvPr id="3" name="Text"/>
          <p:cNvSpPr>
            <a:spLocks noGrp="1"/>
          </p:cNvSpPr>
          <p:nvPr>
            <p:ph type="body" idx="1"/>
          </p:nvPr>
        </p:nvSpPr>
        <p:spPr>
          <a:xfrm>
            <a:off x="457200" y="3060000"/>
            <a:ext cx="8229600" cy="1620000"/>
          </a:xfrm>
          <a:prstGeom prst="rect">
            <a:avLst/>
          </a:prstGeom>
        </p:spPr>
        <p:txBody>
          <a:bodyPr vert="horz" lIns="91440" tIns="45720" rIns="91440" bIns="45720" rtlCol="0">
            <a:normAutofit/>
          </a:bodyPr>
          <a:lstStyle/>
          <a:p>
            <a:pPr lvl="0"/>
            <a:r>
              <a:rPr lang="en-US" dirty="0" smtClean="0"/>
              <a:t> </a:t>
            </a:r>
            <a:endParaRPr lang="fi-FI" dirty="0"/>
          </a:p>
        </p:txBody>
      </p:sp>
      <p:sp>
        <p:nvSpPr>
          <p:cNvPr id="4" name="Date"/>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B343E-EDD0-4501-988B-9A386F4E06D4}" type="datetimeFigureOut">
              <a:rPr lang="fi-FI" smtClean="0"/>
              <a:pPr/>
              <a:t>1.10.2015</a:t>
            </a:fld>
            <a:endParaRPr lang="fi-FI"/>
          </a:p>
        </p:txBody>
      </p:sp>
      <p:sp>
        <p:nvSpPr>
          <p:cNvPr id="5" name="Foote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10BCE-C936-43E6-9B11-F3CC9EFD4B40}" type="slidenum">
              <a:rPr lang="fi-FI" smtClean="0"/>
              <a:pPr/>
              <a:t>‹#›</a:t>
            </a:fld>
            <a:endParaRPr lang="fi-FI"/>
          </a:p>
        </p:txBody>
      </p:sp>
    </p:spTree>
    <p:extLst>
      <p:ext uri="{BB962C8B-B14F-4D97-AF65-F5344CB8AC3E}">
        <p14:creationId xmlns:p14="http://schemas.microsoft.com/office/powerpoint/2010/main" val="660952264"/>
      </p:ext>
    </p:extLst>
  </p:cSld>
  <p:clrMap bg1="lt1" tx1="dk1" bg2="lt2" tx2="dk2" accent1="accent1" accent2="accent2" accent3="accent3" accent4="accent4" accent5="accent5" accent6="accent6" hlink="hlink" folHlink="folHlink"/>
  <p:sldLayoutIdLst>
    <p:sldLayoutId id="2147483658" r:id="rId1"/>
    <p:sldLayoutId id="2147483654" r:id="rId2"/>
    <p:sldLayoutId id="2147483660" r:id="rId3"/>
    <p:sldLayoutId id="2147483651" r:id="rId4"/>
    <p:sldLayoutId id="2147483657" r:id="rId5"/>
    <p:sldLayoutId id="2147483652" r:id="rId6"/>
    <p:sldLayoutId id="2147483655" r:id="rId7"/>
    <p:sldLayoutId id="2147483656" r:id="rId8"/>
    <p:sldLayoutId id="2147483659" r:id="rId9"/>
    <p:sldLayoutId id="2147483653" r:id="rId10"/>
  </p:sldLayoutIdLst>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latin typeface="+mj-lt"/>
          <a:ea typeface="+mj-ea"/>
          <a:cs typeface="+mj-cs"/>
        </a:defRPr>
      </a:lvl1pPr>
    </p:titleStyle>
    <p:bodyStyle>
      <a:lvl1pPr marL="0" indent="0" algn="r" defTabSz="914400" rtl="0" eaLnBrk="1" latinLnBrk="0" hangingPunct="1">
        <a:spcBef>
          <a:spcPct val="20000"/>
        </a:spcBef>
        <a:buFont typeface="Arial" pitchFamily="34" charset="0"/>
        <a:buNone/>
        <a:defRPr sz="32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Id="rId1" Target="../slideLayouts/slideLayout1.xml" Type="http://schemas.openxmlformats.org/officeDocument/2006/relationships/slideLayout"/>
</Relationships>

</file>

<file path=ppt/slides/_rels/slide10.xml.rels><?xml version="1.0" encoding="UTF-8" standalone="yes"?>
<Relationships xmlns="http://schemas.openxmlformats.org/package/2006/relationships">
<Relationship Id="rId2" Target="../charts/chart9.xml" Type="http://schemas.openxmlformats.org/officeDocument/2006/relationships/chart"/>
<Relationship Id="rId5" Target="../slideLayouts/slideLayout5.xml" Type="http://schemas.openxmlformats.org/officeDocument/2006/relationships/slideLayout"/>
</Relationships>

</file>

<file path=ppt/slides/_rels/slide11.xml.rels><?xml version="1.0" encoding="UTF-8" standalone="yes"?>
<Relationships xmlns="http://schemas.openxmlformats.org/package/2006/relationships">
<Relationship Id="rId2" Target="../charts/chart10.xml" Type="http://schemas.openxmlformats.org/officeDocument/2006/relationships/chart"/>
<Relationship Id="rId5" Target="../slideLayouts/slideLayout5.xml" Type="http://schemas.openxmlformats.org/officeDocument/2006/relationships/slideLayout"/>
</Relationships>

</file>

<file path=ppt/slides/_rels/slide12.xml.rels><?xml version="1.0" encoding="UTF-8" standalone="yes"?>
<Relationships xmlns="http://schemas.openxmlformats.org/package/2006/relationships">
<Relationship Id="rId2" Target="../charts/chart11.xml" Type="http://schemas.openxmlformats.org/officeDocument/2006/relationships/chart"/>
<Relationship Id="rId5" Target="../slideLayouts/slideLayout5.xml" Type="http://schemas.openxmlformats.org/officeDocument/2006/relationships/slideLayout"/>
</Relationships>

</file>

<file path=ppt/slides/_rels/slide13.xml.rels><?xml version="1.0" encoding="UTF-8" standalone="yes"?>
<Relationships xmlns="http://schemas.openxmlformats.org/package/2006/relationships">
<Relationship Id="rId2" Target="../charts/chart12.xml" Type="http://schemas.openxmlformats.org/officeDocument/2006/relationships/chart"/>
<Relationship Id="rId5" Target="../slideLayouts/slideLayout5.xml" Type="http://schemas.openxmlformats.org/officeDocument/2006/relationships/slideLayout"/>
</Relationships>

</file>

<file path=ppt/slides/_rels/slide14.xml.rels><?xml version="1.0" encoding="UTF-8" standalone="yes"?>
<Relationships xmlns="http://schemas.openxmlformats.org/package/2006/relationships">
<Relationship Id="rId2" Target="../charts/chart13.xml" Type="http://schemas.openxmlformats.org/officeDocument/2006/relationships/chart"/>
<Relationship Id="rId5" Target="../slideLayouts/slideLayout5.xml" Type="http://schemas.openxmlformats.org/officeDocument/2006/relationships/slideLayout"/>
</Relationships>

</file>

<file path=ppt/slides/_rels/slide15.xml.rels><?xml version="1.0" encoding="UTF-8" standalone="yes"?>
<Relationships xmlns="http://schemas.openxmlformats.org/package/2006/relationships">
<Relationship Id="rId2" Target="../charts/chart14.xml" Type="http://schemas.openxmlformats.org/officeDocument/2006/relationships/chart"/>
<Relationship Id="rId5" Target="../slideLayouts/slideLayout5.xml" Type="http://schemas.openxmlformats.org/officeDocument/2006/relationships/slideLayout"/>
</Relationships>

</file>

<file path=ppt/slides/_rels/slide16.xml.rels><?xml version="1.0" encoding="UTF-8" standalone="yes"?>
<Relationships xmlns="http://schemas.openxmlformats.org/package/2006/relationships">
<Relationship Id="rId2" Target="../charts/chart15.xml" Type="http://schemas.openxmlformats.org/officeDocument/2006/relationships/chart"/>
<Relationship Id="rId5" Target="../slideLayouts/slideLayout5.xml" Type="http://schemas.openxmlformats.org/officeDocument/2006/relationships/slideLayout"/>
</Relationships>

</file>

<file path=ppt/slides/_rels/slide17.xml.rels><?xml version="1.0" encoding="UTF-8" standalone="yes"?>
<Relationships xmlns="http://schemas.openxmlformats.org/package/2006/relationships">
<Relationship Id="rId2" Target="../charts/chart16.xml" Type="http://schemas.openxmlformats.org/officeDocument/2006/relationships/chart"/>
<Relationship Id="rId5" Target="../slideLayouts/slideLayout5.xml" Type="http://schemas.openxmlformats.org/officeDocument/2006/relationships/slideLayout"/>
</Relationships>

</file>

<file path=ppt/slides/_rels/slide18.xml.rels><?xml version="1.0" encoding="UTF-8" standalone="yes"?>
<Relationships xmlns="http://schemas.openxmlformats.org/package/2006/relationships">
<Relationship Id="rId2" Target="../charts/chart17.xml" Type="http://schemas.openxmlformats.org/officeDocument/2006/relationships/chart"/>
<Relationship Id="rId5" Target="../slideLayouts/slideLayout5.xml" Type="http://schemas.openxmlformats.org/officeDocument/2006/relationships/slideLayout"/>
</Relationships>

</file>

<file path=ppt/slides/_rels/slide19.xml.rels><?xml version="1.0" encoding="UTF-8" standalone="yes"?>
<Relationships xmlns="http://schemas.openxmlformats.org/package/2006/relationships">
<Relationship Id="rId2" Target="../charts/chart18.xml" Type="http://schemas.openxmlformats.org/officeDocument/2006/relationships/chart"/>
<Relationship Id="rId5" Target="../slideLayouts/slideLayout5.xml" Type="http://schemas.openxmlformats.org/officeDocument/2006/relationships/slideLayout"/>
</Relationships>

</file>

<file path=ppt/slides/_rels/slide2.xml.rels><?xml version="1.0" encoding="UTF-8" standalone="yes"?>
<Relationships xmlns="http://schemas.openxmlformats.org/package/2006/relationships">
<Relationship Id="rId2" Target="../charts/chart1.xml" Type="http://schemas.openxmlformats.org/officeDocument/2006/relationships/chart"/>
<Relationship Id="rId5" Target="../slideLayouts/slideLayout5.xml" Type="http://schemas.openxmlformats.org/officeDocument/2006/relationships/slideLayout"/>
</Relationships>

</file>

<file path=ppt/slides/_rels/slide20.xml.rels><?xml version="1.0" encoding="UTF-8" standalone="yes"?>
<Relationships xmlns="http://schemas.openxmlformats.org/package/2006/relationships">
<Relationship Id="rId2" Target="../charts/chart19.xml" Type="http://schemas.openxmlformats.org/officeDocument/2006/relationships/chart"/>
<Relationship Id="rId5" Target="../slideLayouts/slideLayout5.xml" Type="http://schemas.openxmlformats.org/officeDocument/2006/relationships/slideLayout"/>
</Relationships>

</file>

<file path=ppt/slides/_rels/slide21.xml.rels><?xml version="1.0" encoding="UTF-8" standalone="yes"?>
<Relationships xmlns="http://schemas.openxmlformats.org/package/2006/relationships">
<Relationship Id="rId2" Target="../charts/chart20.xml" Type="http://schemas.openxmlformats.org/officeDocument/2006/relationships/chart"/>
<Relationship Id="rId5" Target="../slideLayouts/slideLayout5.xml" Type="http://schemas.openxmlformats.org/officeDocument/2006/relationships/slideLayout"/>
</Relationships>

</file>

<file path=ppt/slides/_rels/slide22.xml.rels><?xml version="1.0" encoding="UTF-8" standalone="yes"?>
<Relationships xmlns="http://schemas.openxmlformats.org/package/2006/relationships">
<Relationship Id="rId2" Target="../charts/chart21.xml" Type="http://schemas.openxmlformats.org/officeDocument/2006/relationships/chart"/>
<Relationship Id="rId5" Target="../slideLayouts/slideLayout5.xml" Type="http://schemas.openxmlformats.org/officeDocument/2006/relationships/slideLayout"/>
</Relationships>

</file>

<file path=ppt/slides/_rels/slide23.xml.rels><?xml version="1.0" encoding="UTF-8" standalone="yes"?>
<Relationships xmlns="http://schemas.openxmlformats.org/package/2006/relationships">
<Relationship Id="rId2" Target="../charts/chart22.xml" Type="http://schemas.openxmlformats.org/officeDocument/2006/relationships/chart"/>
<Relationship Id="rId5" Target="../slideLayouts/slideLayout5.xml" Type="http://schemas.openxmlformats.org/officeDocument/2006/relationships/slideLayout"/>
</Relationships>

</file>

<file path=ppt/slides/_rels/slide24.xml.rels><?xml version="1.0" encoding="UTF-8" standalone="yes"?>
<Relationships xmlns="http://schemas.openxmlformats.org/package/2006/relationships">
<Relationship Id="rId2" Target="../charts/chart23.xml" Type="http://schemas.openxmlformats.org/officeDocument/2006/relationships/chart"/>
<Relationship Id="rId5" Target="../slideLayouts/slideLayout5.xml" Type="http://schemas.openxmlformats.org/officeDocument/2006/relationships/slideLayout"/>
</Relationships>

</file>

<file path=ppt/slides/_rels/slide25.xml.rels><?xml version="1.0" encoding="UTF-8" standalone="yes"?>
<Relationships xmlns="http://schemas.openxmlformats.org/package/2006/relationships">
<Relationship Id="rId2" Target="../charts/chart24.xml" Type="http://schemas.openxmlformats.org/officeDocument/2006/relationships/chart"/>
<Relationship Id="rId5" Target="../slideLayouts/slideLayout5.xml" Type="http://schemas.openxmlformats.org/officeDocument/2006/relationships/slideLayout"/>
</Relationships>

</file>

<file path=ppt/slides/_rels/slide26.xml.rels><?xml version="1.0" encoding="UTF-8" standalone="yes"?>
<Relationships xmlns="http://schemas.openxmlformats.org/package/2006/relationships">
<Relationship Id="rId2" Target="../charts/chart25.xml" Type="http://schemas.openxmlformats.org/officeDocument/2006/relationships/chart"/>
<Relationship Id="rId5" Target="../slideLayouts/slideLayout5.xml" Type="http://schemas.openxmlformats.org/officeDocument/2006/relationships/slideLayout"/>
</Relationships>

</file>

<file path=ppt/slides/_rels/slide27.xml.rels><?xml version="1.0" encoding="UTF-8" standalone="yes"?>
<Relationships xmlns="http://schemas.openxmlformats.org/package/2006/relationships">
<Relationship Id="rId2" Target="../charts/chart26.xml" Type="http://schemas.openxmlformats.org/officeDocument/2006/relationships/chart"/>
<Relationship Id="rId5" Target="../slideLayouts/slideLayout5.xml" Type="http://schemas.openxmlformats.org/officeDocument/2006/relationships/slideLayout"/>
</Relationships>

</file>

<file path=ppt/slides/_rels/slide28.xml.rels><?xml version="1.0" encoding="UTF-8" standalone="yes"?>
<Relationships xmlns="http://schemas.openxmlformats.org/package/2006/relationships">
<Relationship Id="rId2" Target="../charts/chart27.xml" Type="http://schemas.openxmlformats.org/officeDocument/2006/relationships/chart"/>
<Relationship Id="rId5" Target="../slideLayouts/slideLayout5.xml" Type="http://schemas.openxmlformats.org/officeDocument/2006/relationships/slideLayout"/>
</Relationships>

</file>

<file path=ppt/slides/_rels/slide29.xml.rels><?xml version="1.0" encoding="UTF-8" standalone="yes"?>
<Relationships xmlns="http://schemas.openxmlformats.org/package/2006/relationships">
<Relationship Id="rId2" Target="../charts/chart28.xml" Type="http://schemas.openxmlformats.org/officeDocument/2006/relationships/chart"/>
<Relationship Id="rId5" Target="../slideLayouts/slideLayout5.xml" Type="http://schemas.openxmlformats.org/officeDocument/2006/relationships/slideLayout"/>
</Relationships>

</file>

<file path=ppt/slides/_rels/slide3.xml.rels><?xml version="1.0" encoding="UTF-8" standalone="yes"?>
<Relationships xmlns="http://schemas.openxmlformats.org/package/2006/relationships">
<Relationship Id="rId2" Target="../charts/chart2.xml" Type="http://schemas.openxmlformats.org/officeDocument/2006/relationships/chart"/>
<Relationship Id="rId5" Target="../slideLayouts/slideLayout5.xml" Type="http://schemas.openxmlformats.org/officeDocument/2006/relationships/slideLayout"/>
</Relationships>

</file>

<file path=ppt/slides/_rels/slide30.xml.rels><?xml version="1.0" encoding="UTF-8" standalone="yes"?>
<Relationships xmlns="http://schemas.openxmlformats.org/package/2006/relationships">
<Relationship Id="rId2" Target="../charts/chart29.xml" Type="http://schemas.openxmlformats.org/officeDocument/2006/relationships/chart"/>
<Relationship Id="rId5" Target="../slideLayouts/slideLayout5.xml" Type="http://schemas.openxmlformats.org/officeDocument/2006/relationships/slideLayout"/>
</Relationships>

</file>

<file path=ppt/slides/_rels/slide31.xml.rels><?xml version="1.0" encoding="UTF-8" standalone="yes"?>
<Relationships xmlns="http://schemas.openxmlformats.org/package/2006/relationships">
<Relationship Id="rId2" Target="../charts/chart30.xml" Type="http://schemas.openxmlformats.org/officeDocument/2006/relationships/chart"/>
<Relationship Id="rId5" Target="../slideLayouts/slideLayout5.xml" Type="http://schemas.openxmlformats.org/officeDocument/2006/relationships/slideLayout"/>
</Relationships>

</file>

<file path=ppt/slides/_rels/slide32.xml.rels><?xml version="1.0" encoding="UTF-8" standalone="yes"?>
<Relationships xmlns="http://schemas.openxmlformats.org/package/2006/relationships">
<Relationship Id="rId2" Target="../charts/chart31.xml" Type="http://schemas.openxmlformats.org/officeDocument/2006/relationships/chart"/>
<Relationship Id="rId5" Target="../slideLayouts/slideLayout5.xml" Type="http://schemas.openxmlformats.org/officeDocument/2006/relationships/slideLayout"/>
</Relationships>

</file>

<file path=ppt/slides/_rels/slide33.xml.rels><?xml version="1.0" encoding="UTF-8" standalone="yes"?>
<Relationships xmlns="http://schemas.openxmlformats.org/package/2006/relationships">
<Relationship Id="rId2" Target="../charts/chart32.xml" Type="http://schemas.openxmlformats.org/officeDocument/2006/relationships/chart"/>
<Relationship Id="rId5" Target="../slideLayouts/slideLayout5.xml" Type="http://schemas.openxmlformats.org/officeDocument/2006/relationships/slideLayout"/>
</Relationships>

</file>

<file path=ppt/slides/_rels/slide34.xml.rels><?xml version="1.0" encoding="UTF-8" standalone="yes"?>
<Relationships xmlns="http://schemas.openxmlformats.org/package/2006/relationships">
<Relationship Id="rId2" Target="../charts/chart33.xml" Type="http://schemas.openxmlformats.org/officeDocument/2006/relationships/chart"/>
<Relationship Id="rId5" Target="../slideLayouts/slideLayout5.xml" Type="http://schemas.openxmlformats.org/officeDocument/2006/relationships/slideLayout"/>
</Relationships>

</file>

<file path=ppt/slides/_rels/slide35.xml.rels><?xml version="1.0" encoding="UTF-8" standalone="yes"?>
<Relationships xmlns="http://schemas.openxmlformats.org/package/2006/relationships">
<Relationship Id="rId2" Target="../charts/chart34.xml" Type="http://schemas.openxmlformats.org/officeDocument/2006/relationships/chart"/>
<Relationship Id="rId5" Target="../slideLayouts/slideLayout5.xml" Type="http://schemas.openxmlformats.org/officeDocument/2006/relationships/slideLayout"/>
</Relationships>

</file>

<file path=ppt/slides/_rels/slide36.xml.rels><?xml version="1.0" encoding="UTF-8" standalone="yes"?>
<Relationships xmlns="http://schemas.openxmlformats.org/package/2006/relationships">
<Relationship Id="rId2" Target="../charts/chart35.xml" Type="http://schemas.openxmlformats.org/officeDocument/2006/relationships/chart"/>
<Relationship Id="rId5" Target="../slideLayouts/slideLayout5.xml" Type="http://schemas.openxmlformats.org/officeDocument/2006/relationships/slideLayout"/>
</Relationships>

</file>

<file path=ppt/slides/_rels/slide37.xml.rels><?xml version="1.0" encoding="UTF-8" standalone="yes"?>
<Relationships xmlns="http://schemas.openxmlformats.org/package/2006/relationships">
<Relationship Id="rId2" Target="../charts/chart36.xml" Type="http://schemas.openxmlformats.org/officeDocument/2006/relationships/chart"/>
<Relationship Id="rId5" Target="../slideLayouts/slideLayout5.xml" Type="http://schemas.openxmlformats.org/officeDocument/2006/relationships/slideLayout"/>
</Relationships>

</file>

<file path=ppt/slides/_rels/slide38.xml.rels><?xml version="1.0" encoding="UTF-8" standalone="yes"?>
<Relationships xmlns="http://schemas.openxmlformats.org/package/2006/relationships">
<Relationship Id="rId2" Target="../charts/chart37.xml" Type="http://schemas.openxmlformats.org/officeDocument/2006/relationships/chart"/>
<Relationship Id="rId5" Target="../slideLayouts/slideLayout5.xml" Type="http://schemas.openxmlformats.org/officeDocument/2006/relationships/slideLayout"/>
</Relationships>

</file>

<file path=ppt/slides/_rels/slide39.xml.rels><?xml version="1.0" encoding="UTF-8" standalone="yes"?>
<Relationships xmlns="http://schemas.openxmlformats.org/package/2006/relationships">
<Relationship Id="rId2" Target="../charts/chart38.xml" Type="http://schemas.openxmlformats.org/officeDocument/2006/relationships/chart"/>
<Relationship Id="rId5" Target="../slideLayouts/slideLayout5.xml" Type="http://schemas.openxmlformats.org/officeDocument/2006/relationships/slideLayout"/>
</Relationships>

</file>

<file path=ppt/slides/_rels/slide4.xml.rels><?xml version="1.0" encoding="UTF-8" standalone="yes"?>
<Relationships xmlns="http://schemas.openxmlformats.org/package/2006/relationships">
<Relationship Id="rId2" Target="../charts/chart3.xml" Type="http://schemas.openxmlformats.org/officeDocument/2006/relationships/chart"/>
<Relationship Id="rId5" Target="../slideLayouts/slideLayout5.xml" Type="http://schemas.openxmlformats.org/officeDocument/2006/relationships/slideLayout"/>
</Relationships>

</file>

<file path=ppt/slides/_rels/slide40.xml.rels><?xml version="1.0" encoding="UTF-8" standalone="yes"?>
<Relationships xmlns="http://schemas.openxmlformats.org/package/2006/relationships">
<Relationship Id="rId2" Target="../charts/chart39.xml" Type="http://schemas.openxmlformats.org/officeDocument/2006/relationships/chart"/>
<Relationship Id="rId5" Target="../slideLayouts/slideLayout5.xml" Type="http://schemas.openxmlformats.org/officeDocument/2006/relationships/slideLayout"/>
</Relationships>

</file>

<file path=ppt/slides/_rels/slide41.xml.rels><?xml version="1.0" encoding="UTF-8" standalone="yes"?>
<Relationships xmlns="http://schemas.openxmlformats.org/package/2006/relationships">
<Relationship Id="rId2" Target="../charts/chart40.xml" Type="http://schemas.openxmlformats.org/officeDocument/2006/relationships/chart"/>
<Relationship Id="rId5" Target="../slideLayouts/slideLayout5.xml" Type="http://schemas.openxmlformats.org/officeDocument/2006/relationships/slideLayout"/>
</Relationships>

</file>

<file path=ppt/slides/_rels/slide42.xml.rels><?xml version="1.0" encoding="UTF-8" standalone="yes"?>
<Relationships xmlns="http://schemas.openxmlformats.org/package/2006/relationships">
<Relationship Id="rId2" Target="../charts/chart41.xml" Type="http://schemas.openxmlformats.org/officeDocument/2006/relationships/chart"/>
<Relationship Id="rId5" Target="../slideLayouts/slideLayout5.xml" Type="http://schemas.openxmlformats.org/officeDocument/2006/relationships/slideLayout"/>
</Relationships>

</file>

<file path=ppt/slides/_rels/slide43.xml.rels><?xml version="1.0" encoding="UTF-8" standalone="yes"?>
<Relationships xmlns="http://schemas.openxmlformats.org/package/2006/relationships">
<Relationship Id="rId2" Target="../charts/chart42.xml" Type="http://schemas.openxmlformats.org/officeDocument/2006/relationships/chart"/>
<Relationship Id="rId5" Target="../slideLayouts/slideLayout5.xml" Type="http://schemas.openxmlformats.org/officeDocument/2006/relationships/slideLayout"/>
</Relationships>

</file>

<file path=ppt/slides/_rels/slide44.xml.rels><?xml version="1.0" encoding="UTF-8" standalone="yes"?>
<Relationships xmlns="http://schemas.openxmlformats.org/package/2006/relationships">
<Relationship Id="rId2" Target="../charts/chart43.xml" Type="http://schemas.openxmlformats.org/officeDocument/2006/relationships/chart"/>
<Relationship Id="rId5" Target="../slideLayouts/slideLayout5.xml" Type="http://schemas.openxmlformats.org/officeDocument/2006/relationships/slideLayout"/>
</Relationships>

</file>

<file path=ppt/slides/_rels/slide45.xml.rels><?xml version="1.0" encoding="UTF-8" standalone="yes"?>
<Relationships xmlns="http://schemas.openxmlformats.org/package/2006/relationships">
<Relationship Id="rId2" Target="../charts/chart44.xml" Type="http://schemas.openxmlformats.org/officeDocument/2006/relationships/chart"/>
<Relationship Id="rId5" Target="../slideLayouts/slideLayout5.xml" Type="http://schemas.openxmlformats.org/officeDocument/2006/relationships/slideLayout"/>
</Relationships>

</file>

<file path=ppt/slides/_rels/slide46.xml.rels><?xml version="1.0" encoding="UTF-8" standalone="yes"?>
<Relationships xmlns="http://schemas.openxmlformats.org/package/2006/relationships">
<Relationship Id="rId2" Target="../charts/chart45.xml" Type="http://schemas.openxmlformats.org/officeDocument/2006/relationships/chart"/>
<Relationship Id="rId5" Target="../slideLayouts/slideLayout5.xml" Type="http://schemas.openxmlformats.org/officeDocument/2006/relationships/slideLayout"/>
</Relationships>

</file>

<file path=ppt/slides/_rels/slide47.xml.rels><?xml version="1.0" encoding="UTF-8" standalone="yes"?>
<Relationships xmlns="http://schemas.openxmlformats.org/package/2006/relationships">
<Relationship Id="rId2" Target="../charts/chart46.xml" Type="http://schemas.openxmlformats.org/officeDocument/2006/relationships/chart"/>
<Relationship Id="rId5" Target="../slideLayouts/slideLayout5.xml" Type="http://schemas.openxmlformats.org/officeDocument/2006/relationships/slideLayout"/>
</Relationships>

</file>

<file path=ppt/slides/_rels/slide48.xml.rels><?xml version="1.0" encoding="UTF-8" standalone="yes"?>
<Relationships xmlns="http://schemas.openxmlformats.org/package/2006/relationships">
<Relationship Id="rId2" Target="../charts/chart47.xml" Type="http://schemas.openxmlformats.org/officeDocument/2006/relationships/chart"/>
<Relationship Id="rId5" Target="../slideLayouts/slideLayout5.xml" Type="http://schemas.openxmlformats.org/officeDocument/2006/relationships/slideLayout"/>
</Relationships>

</file>

<file path=ppt/slides/_rels/slide49.xml.rels><?xml version="1.0" encoding="UTF-8" standalone="yes"?>
<Relationships xmlns="http://schemas.openxmlformats.org/package/2006/relationships">
<Relationship Id="rId2" Target="../charts/chart48.xml" Type="http://schemas.openxmlformats.org/officeDocument/2006/relationships/chart"/>
<Relationship Id="rId5" Target="../slideLayouts/slideLayout5.xml" Type="http://schemas.openxmlformats.org/officeDocument/2006/relationships/slideLayout"/>
</Relationships>

</file>

<file path=ppt/slides/_rels/slide5.xml.rels><?xml version="1.0" encoding="UTF-8" standalone="yes"?>
<Relationships xmlns="http://schemas.openxmlformats.org/package/2006/relationships">
<Relationship Id="rId2" Target="../charts/chart4.xml" Type="http://schemas.openxmlformats.org/officeDocument/2006/relationships/chart"/>
<Relationship Id="rId5" Target="../slideLayouts/slideLayout5.xml" Type="http://schemas.openxmlformats.org/officeDocument/2006/relationships/slideLayout"/>
</Relationships>

</file>

<file path=ppt/slides/_rels/slide50.xml.rels><?xml version="1.0" encoding="UTF-8" standalone="yes"?>
<Relationships xmlns="http://schemas.openxmlformats.org/package/2006/relationships">
<Relationship Id="rId2" Target="../charts/chart49.xml" Type="http://schemas.openxmlformats.org/officeDocument/2006/relationships/chart"/>
<Relationship Id="rId5" Target="../slideLayouts/slideLayout5.xml" Type="http://schemas.openxmlformats.org/officeDocument/2006/relationships/slideLayout"/>
</Relationships>

</file>

<file path=ppt/slides/_rels/slide51.xml.rels><?xml version="1.0" encoding="UTF-8" standalone="yes"?>
<Relationships xmlns="http://schemas.openxmlformats.org/package/2006/relationships">
<Relationship Id="rId4" Target="../slideLayouts/slideLayout4.xml" Type="http://schemas.openxmlformats.org/officeDocument/2006/relationships/slideLayout"/>
</Relationships>

</file>

<file path=ppt/slides/_rels/slide52.xml.rels><?xml version="1.0" encoding="UTF-8" standalone="yes"?>
<Relationships xmlns="http://schemas.openxmlformats.org/package/2006/relationships">
<Relationship Id="rId2" Target="../charts/chart50.xml" Type="http://schemas.openxmlformats.org/officeDocument/2006/relationships/chart"/>
<Relationship Id="rId5" Target="../slideLayouts/slideLayout5.xml" Type="http://schemas.openxmlformats.org/officeDocument/2006/relationships/slideLayout"/>
</Relationships>

</file>

<file path=ppt/slides/_rels/slide53.xml.rels><?xml version="1.0" encoding="UTF-8" standalone="yes"?>
<Relationships xmlns="http://schemas.openxmlformats.org/package/2006/relationships">
<Relationship Id="rId2" Target="../charts/chart51.xml" Type="http://schemas.openxmlformats.org/officeDocument/2006/relationships/chart"/>
<Relationship Id="rId5" Target="../slideLayouts/slideLayout5.xml" Type="http://schemas.openxmlformats.org/officeDocument/2006/relationships/slideLayout"/>
</Relationships>

</file>

<file path=ppt/slides/_rels/slide54.xml.rels><?xml version="1.0" encoding="UTF-8" standalone="yes"?>
<Relationships xmlns="http://schemas.openxmlformats.org/package/2006/relationships">
<Relationship Id="rId2" Target="../charts/chart52.xml" Type="http://schemas.openxmlformats.org/officeDocument/2006/relationships/chart"/>
<Relationship Id="rId5" Target="../slideLayouts/slideLayout5.xml" Type="http://schemas.openxmlformats.org/officeDocument/2006/relationships/slideLayout"/>
</Relationships>

</file>

<file path=ppt/slides/_rels/slide55.xml.rels><?xml version="1.0" encoding="UTF-8" standalone="yes"?>
<Relationships xmlns="http://schemas.openxmlformats.org/package/2006/relationships">
<Relationship Id="rId2" Target="../charts/chart53.xml" Type="http://schemas.openxmlformats.org/officeDocument/2006/relationships/chart"/>
<Relationship Id="rId5" Target="../slideLayouts/slideLayout5.xml" Type="http://schemas.openxmlformats.org/officeDocument/2006/relationships/slideLayout"/>
</Relationships>

</file>

<file path=ppt/slides/_rels/slide56.xml.rels><?xml version="1.0" encoding="UTF-8" standalone="yes"?>
<Relationships xmlns="http://schemas.openxmlformats.org/package/2006/relationships">
<Relationship Id="rId2" Target="../charts/chart54.xml" Type="http://schemas.openxmlformats.org/officeDocument/2006/relationships/chart"/>
<Relationship Id="rId5" Target="../slideLayouts/slideLayout5.xml" Type="http://schemas.openxmlformats.org/officeDocument/2006/relationships/slideLayout"/>
</Relationships>

</file>

<file path=ppt/slides/_rels/slide57.xml.rels><?xml version="1.0" encoding="UTF-8" standalone="yes"?>
<Relationships xmlns="http://schemas.openxmlformats.org/package/2006/relationships">
<Relationship Id="rId2" Target="../charts/chart55.xml" Type="http://schemas.openxmlformats.org/officeDocument/2006/relationships/chart"/>
<Relationship Id="rId5" Target="../slideLayouts/slideLayout5.xml" Type="http://schemas.openxmlformats.org/officeDocument/2006/relationships/slideLayout"/>
</Relationships>

</file>

<file path=ppt/slides/_rels/slide58.xml.rels><?xml version="1.0" encoding="UTF-8" standalone="yes"?>
<Relationships xmlns="http://schemas.openxmlformats.org/package/2006/relationships">
<Relationship Id="rId2" Target="../charts/chart56.xml" Type="http://schemas.openxmlformats.org/officeDocument/2006/relationships/chart"/>
<Relationship Id="rId5" Target="../slideLayouts/slideLayout5.xml" Type="http://schemas.openxmlformats.org/officeDocument/2006/relationships/slideLayout"/>
</Relationships>

</file>

<file path=ppt/slides/_rels/slide59.xml.rels><?xml version="1.0" encoding="UTF-8" standalone="yes"?>
<Relationships xmlns="http://schemas.openxmlformats.org/package/2006/relationships">
<Relationship Id="rId2" Target="../charts/chart57.xml" Type="http://schemas.openxmlformats.org/officeDocument/2006/relationships/chart"/>
<Relationship Id="rId5" Target="../slideLayouts/slideLayout5.xml" Type="http://schemas.openxmlformats.org/officeDocument/2006/relationships/slideLayout"/>
</Relationships>

</file>

<file path=ppt/slides/_rels/slide6.xml.rels><?xml version="1.0" encoding="UTF-8" standalone="yes"?>
<Relationships xmlns="http://schemas.openxmlformats.org/package/2006/relationships">
<Relationship Id="rId2" Target="../charts/chart5.xml" Type="http://schemas.openxmlformats.org/officeDocument/2006/relationships/chart"/>
<Relationship Id="rId5" Target="../slideLayouts/slideLayout5.xml" Type="http://schemas.openxmlformats.org/officeDocument/2006/relationships/slideLayout"/>
</Relationships>

</file>

<file path=ppt/slides/_rels/slide60.xml.rels><?xml version="1.0" encoding="UTF-8" standalone="yes"?>
<Relationships xmlns="http://schemas.openxmlformats.org/package/2006/relationships">
<Relationship Id="rId2" Target="../charts/chart58.xml" Type="http://schemas.openxmlformats.org/officeDocument/2006/relationships/chart"/>
<Relationship Id="rId5" Target="../slideLayouts/slideLayout5.xml" Type="http://schemas.openxmlformats.org/officeDocument/2006/relationships/slideLayout"/>
</Relationships>

</file>

<file path=ppt/slides/_rels/slide61.xml.rels><?xml version="1.0" encoding="UTF-8" standalone="yes"?>
<Relationships xmlns="http://schemas.openxmlformats.org/package/2006/relationships">
<Relationship Id="rId2" Target="../charts/chart59.xml" Type="http://schemas.openxmlformats.org/officeDocument/2006/relationships/chart"/>
<Relationship Id="rId5" Target="../slideLayouts/slideLayout5.xml" Type="http://schemas.openxmlformats.org/officeDocument/2006/relationships/slideLayout"/>
</Relationships>

</file>

<file path=ppt/slides/_rels/slide62.xml.rels><?xml version="1.0" encoding="UTF-8" standalone="yes"?>
<Relationships xmlns="http://schemas.openxmlformats.org/package/2006/relationships">
<Relationship Id="rId2" Target="../charts/chart60.xml" Type="http://schemas.openxmlformats.org/officeDocument/2006/relationships/chart"/>
<Relationship Id="rId5" Target="../slideLayouts/slideLayout5.xml" Type="http://schemas.openxmlformats.org/officeDocument/2006/relationships/slideLayout"/>
</Relationships>

</file>

<file path=ppt/slides/_rels/slide63.xml.rels><?xml version="1.0" encoding="UTF-8" standalone="yes"?>
<Relationships xmlns="http://schemas.openxmlformats.org/package/2006/relationships">
<Relationship Id="rId2" Target="../charts/chart61.xml" Type="http://schemas.openxmlformats.org/officeDocument/2006/relationships/chart"/>
<Relationship Id="rId5" Target="../slideLayouts/slideLayout5.xml" Type="http://schemas.openxmlformats.org/officeDocument/2006/relationships/slideLayout"/>
</Relationships>

</file>

<file path=ppt/slides/_rels/slide64.xml.rels><?xml version="1.0" encoding="UTF-8" standalone="yes"?>
<Relationships xmlns="http://schemas.openxmlformats.org/package/2006/relationships">
<Relationship Id="rId6" Target="../slideLayouts/slideLayout6.xml" Type="http://schemas.openxmlformats.org/officeDocument/2006/relationships/slideLayout"/>
</Relationships>

</file>

<file path=ppt/slides/_rels/slide7.xml.rels><?xml version="1.0" encoding="UTF-8" standalone="yes"?>
<Relationships xmlns="http://schemas.openxmlformats.org/package/2006/relationships">
<Relationship Id="rId2" Target="../charts/chart6.xml" Type="http://schemas.openxmlformats.org/officeDocument/2006/relationships/chart"/>
<Relationship Id="rId5" Target="../slideLayouts/slideLayout5.xml" Type="http://schemas.openxmlformats.org/officeDocument/2006/relationships/slideLayout"/>
</Relationships>

</file>

<file path=ppt/slides/_rels/slide8.xml.rels><?xml version="1.0" encoding="UTF-8" standalone="yes"?>
<Relationships xmlns="http://schemas.openxmlformats.org/package/2006/relationships">
<Relationship Id="rId2" Target="../charts/chart7.xml" Type="http://schemas.openxmlformats.org/officeDocument/2006/relationships/chart"/>
<Relationship Id="rId5" Target="../slideLayouts/slideLayout5.xml" Type="http://schemas.openxmlformats.org/officeDocument/2006/relationships/slideLayout"/>
</Relationships>

</file>

<file path=ppt/slides/_rels/slide9.xml.rels><?xml version="1.0" encoding="UTF-8" standalone="yes"?>
<Relationships xmlns="http://schemas.openxmlformats.org/package/2006/relationships">
<Relationship Id="rId2" Target="../charts/chart8.xml" Type="http://schemas.openxmlformats.org/officeDocument/2006/relationships/chart"/>
<Relationship Id="rId5" Target="../slideLayouts/slideLayout5.xml" Type="http://schemas.openxmlformats.org/officeDocument/2006/relationships/slideLayout"/>
</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6" name="Title"/>
          <p:cNvSpPr>
            <a:spLocks noGrp="1"/>
          </p:cNvSpPr>
          <p:nvPr>
            <p:ph type="title"/>
          </p:nvPr>
        </p:nvSpPr>
        <p:spPr>
          <a:xfrm>
            <a:off x="457200" y="1800000"/>
            <a:ext cx="8229600" cy="1143000"/>
          </a:xfrm>
          <a:prstGeom prst="rect">
            <a:avLst/>
          </a:prstGeom>
        </p:spPr>
        <p:txBody>
          <a:bodyPr vert="horz" lIns="91440" tIns="45720" rIns="91440" bIns="45720" rtlCol="0" anchor="ctr">
            <a:normAutofit/>
          </a:bodyPr>
          <a:lstStyle>
            <a:lvl1pPr>
              <a:defRPr/>
            </a:lvl1pPr>
          </a:lstStyle>
          <a:p>
            <a:pPr algn="r"/>
            <a:r>
              <a:rPr lang="en-US" sz="2400" b="true">
                <a:solidFill>
                  <a:srgbClr val="000000"/>
                </a:solidFill>
                <a:latin typeface="Arial"/>
              </a:rPr>
              <a:t>367. Oman seuran analyysi</a:t>
            </a:r>
          </a:p>
        </p:txBody>
      </p:sp>
      <p:sp xmlns:r="http://schemas.openxmlformats.org/officeDocument/2006/relationships">
        <p:nvSpPr>
          <p:cNvPr id="8" name="Text"/>
          <p:cNvSpPr>
            <a:spLocks noGrp="1"/>
          </p:cNvSpPr>
          <p:nvPr>
            <p:ph type="body" sz="quarter" idx="13"/>
          </p:nvPr>
        </p:nvSpPr>
        <p:spPr>
          <a:xfrm>
            <a:off x="457200" y="3059999"/>
            <a:ext cx="8229600" cy="1620000"/>
          </a:xfrm>
        </p:spPr>
        <p:txBody>
          <a:bodyPr>
            <a:normAutofit/>
          </a:bodyPr>
          <a:lstStyle/>
          <a:p>
            <a:pPr algn="r"/>
            <a:r>
              <a:rPr lang="en-US" sz="1200" b="false">
                <a:solidFill>
                  <a:srgbClr val="000000"/>
                </a:solidFill>
                <a:latin typeface="Arial"/>
              </a:rPr>
              <a:t>10/26/17</a:t>
            </a:r>
          </a:p>
        </p:txBody>
      </p:sp>
    </p:spTree>
  </p:cSld>
  <p:clrMapOvr>
    <a:masterClrMapping/>
  </p:clrMapOvr>
</p:sld>
</file>

<file path=ppt/slides/slide10.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Lapsille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1.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Nuorille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2.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Aikuisille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3.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Harrastajille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4.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Kilpaurheilijoille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5.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Molemmille sukupuolille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6.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Talkoo- ja taustaryhmille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7.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Lapsille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8.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Nuorille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19.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Aikuisille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Oman seuran analyysi</a:t>
            </a:r>
          </a:p>
          <a:p>
            <a:r>
              <a:rPr lang="en-US" sz="1600" b="true">
                <a:solidFill>
                  <a:srgbClr val="000000"/>
                </a:solidFill>
                <a:latin typeface="Arial"/>
              </a:rPr>
              <a:t>Vastaajat</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Ikä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0.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Harrastajille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1.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Kilpaurheilijoille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2.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Molemmille sukupuolille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3.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Talkoo- ja taustaryhmille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4.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Johtaminen ja kehittäminen - Seuralla on oma kehitysohjelma tai -suunnitelma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5.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Johtaminen ja kehittäminen - Jäsenten on helppo osallistua seuratoiminnan kehittämiseen ja suunnitteluun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6.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Hyvä ja tehokas hallinto - Seuran järjestötoiminta on hyvin järjestetty, vuosikokoukset on järjestetty ja hallitus toimii</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7.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Hyvä ja tehokas hallinto - Hallinto ja päätöksenteko on avointa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8.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Hyvä ja tehokas hallinto - Seuran eri toimijoiden työnjako on pohdittu hyvin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29.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Hyvä ja tehokas hallinto - Seuran paperityöt on hoidettu hyvin, esimerkiksi jäsenrekisteri on ajan tasalla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Oman seuran analyysi</a:t>
            </a:r>
          </a:p>
          <a:p>
            <a:r>
              <a:rPr lang="en-US" sz="1600" b="true">
                <a:solidFill>
                  <a:srgbClr val="000000"/>
                </a:solidFill>
                <a:latin typeface="Arial"/>
              </a:rPr>
              <a:t>Vastaajat</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Sukupuoli</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0.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Hyvä ja tehokas hallinto - Seuran sisäinen tiedotus toimii</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1.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lnSpcReduction="20000"/>
          </a:bodyPr>
          <a:lstStyle>
            <a:lvl1pPr algn="l">
              <a:defRPr/>
            </a:lvl1pPr>
          </a:lstStyle>
          <a:p>
            <a:r>
              <a:rPr lang="en-US" sz="1600" b="true">
                <a:solidFill>
                  <a:srgbClr val="000000"/>
                </a:solidFill>
                <a:latin typeface="Arial"/>
              </a:rPr>
              <a:t>Hyvä ja tehokas hallinto - Taloushallinto on järjestetty koko seurassa yhtenäisesti, jokaisella ryhmällä, jaostolla ja joukkueella on sama tapa hoitaa taloutta, kirjanpitoa etc.</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2.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Hyvä ja tehokas hallinto - Menojen ja tulojen tasapainon seuranta on järjestetty</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3.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Ilmapiiri ja seurahenki - Seurassa on hyvä ilmapiiri</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4.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Ilmapiiri ja seurahenki - Seurassa on yhtenäinen seura-asu ja ilme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5.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Ilmapiiri ja seurahenki - Seurassa on yhteisiä tapahtumia, seurajuhlia ja vastaavia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6.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Olosuhteet - Seuralla on riittävästi sisäliikuntaolosuhteita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7.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Olosuhteet - Seuralla on riittävästi ulkoliikuntaolosuhteita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8.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Olosuhteet - Seuralla on riittävästi toimisto- ja kokoontumistiloja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39.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Jatkuvuus - Uusien ihmisten on helppo tulla seuraan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4.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Oman seuran analyysi</a:t>
            </a:r>
          </a:p>
          <a:p>
            <a:r>
              <a:rPr lang="en-US" sz="1600" b="true">
                <a:solidFill>
                  <a:srgbClr val="000000"/>
                </a:solidFill>
                <a:latin typeface="Arial"/>
              </a:rPr>
              <a:t>Vastaajat</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Toimintavuodet seurassa</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40.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Jatkuvuus - Luottamushenkilöt luovat jatkuvuutta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41.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Jatkuvuus - Työsuhteiset työntekijät luovat jatkuvuutta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42.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Jatkuvuus - Toimijoiden kouluttaminen on jatkuvaa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43.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Resurssit - Liikunta- ja urheilutoiminnan tuloja on hyvin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44.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Resurssit - Avustuksia on hyvin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45.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Resurssit - Palvelu-, sponsoritoiminnan ja muun toiminnan tuloja on hyvin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46.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Resurssit - Seuralla on hyvät ja aktiiviset suhteet kuntaan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47.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Resurssit - Seuralla on hyvät ja aktiiviset suhteet liittoon, liittoihin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48.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Resurssit - Seuralla on hyvät ja aktiiviset suhteet liikunnan aluejärjestöihin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49.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Resurssit - Seuralla on hyvät ja aktiiviset suhteet sponsoreihin</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5.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Oman seuran analyysi</a:t>
            </a:r>
          </a:p>
          <a:p>
            <a:r>
              <a:rPr lang="en-US" sz="1600" b="true">
                <a:solidFill>
                  <a:srgbClr val="000000"/>
                </a:solidFill>
                <a:latin typeface="Arial"/>
              </a:rPr>
              <a:t>Vastaajat</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Ensisijainen rooli seurassa</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50.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Kokonaisarviointi omasta seurasta tai jaostosta - Kokonaisuudessa seura on hyvä ja sen toiminta on minulle/perheelleni sopivaa</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5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7" name="Title"/>
          <p:cNvSpPr>
            <a:spLocks noGrp="1"/>
          </p:cNvSpPr>
          <p:nvPr>
            <p:ph type="title"/>
          </p:nvPr>
        </p:nvSpPr>
        <p:spPr>
          <a:xfrm>
            <a:off x="457200" y="332656"/>
            <a:ext cx="8229600" cy="1143000"/>
          </a:xfrm>
        </p:spPr>
        <p:txBody>
          <a:bodyPr>
            <a:normAutofit/>
          </a:bodyPr>
          <a:lstStyle>
            <a:lvl1pPr algn="l">
              <a:defRPr/>
            </a:lvl1pPr>
          </a:lstStyle>
          <a:p>
            <a:r>
              <a:rPr lang="en-US" sz="1600" b="true">
                <a:solidFill>
                  <a:srgbClr val="000000"/>
                </a:solidFill>
                <a:latin typeface="Arial"/>
              </a:rPr>
              <a:t>Kokonaisarviointi omasta seurasta tai jaostosta - Muu palaute (Kaikki)</a:t>
            </a:r>
          </a:p>
        </p:txBody>
      </p:sp>
      <p:sp xmlns:r="http://schemas.openxmlformats.org/officeDocument/2006/relationships">
        <p:nvSpPr>
          <p:cNvPr id="8" name="Content"/>
          <p:cNvSpPr>
            <a:spLocks noGrp="1"/>
          </p:cNvSpPr>
          <p:nvPr>
            <p:ph sz="quarter" idx="13"/>
          </p:nvPr>
        </p:nvSpPr>
        <p:spPr>
          <a:xfrm>
            <a:off x="457200" y="1557338"/>
            <a:ext cx="8229600" cy="4679974"/>
          </a:xfrm>
        </p:spPr>
        <p:txBody>
          <a:bodyPr>
            <a:normAutofit/>
          </a:bodyPr>
          <a:lstStyle>
            <a:lvl1pPr marL="457200" indent="-457200" algn="l">
              <a:buFont typeface="Arial" pitchFamily="34" charset="0"/>
              <a:buChar char="•"/>
              <a:defRPr/>
            </a:lvl1pPr>
            <a:lvl2pPr marL="457200" indent="0">
              <a:buNone/>
              <a:defRPr/>
            </a:lvl2pPr>
          </a:lstStyle>
          <a:p>
            <a:r>
              <a:rPr lang="en-US" sz="1200" b="false">
                <a:solidFill>
                  <a:srgbClr val="000000"/>
                </a:solidFill>
                <a:latin typeface="Arial"/>
              </a:rPr>
              <a:t>Toiminta on avointa ja sujuvaa. Pieni paikkakunta on lähinnä lasten ja nuorten liikuttajan roolissa, ainakin pesäpallossa. Volyymi ei vain tahdo riittää enempään ja opiskelu vie nuoria pois ainakin kolmeksi vuodeksi. Sille ei voine mitään? Koulun ja seuran yhteinen urheilutoiminta on hyvä alku.</a:t>
            </a:r>
          </a:p>
          <a:p>
            <a:pPr>
              <a:spcBef>
                <a:spcPct val="90000"/>
              </a:spcBef>
            </a:pPr>
            <a:r>
              <a:rPr lang="en-US" sz="1200" b="false">
                <a:solidFill>
                  <a:srgbClr val="000000"/>
                </a:solidFill>
                <a:latin typeface="Arial"/>
              </a:rPr>
              <a:t>Seurassa on paljon aktiivisia toimihenkilöitä, mutta viime vuosina tuntuu, että ne koko ajan vähenevät ja uusia ei oikein saada mukaan. Tehtävien delegointi käy aina vaikeammaksi kun vaan muutamat hoitaa niitä. Nuorempien joukkueista pitäisi saada uusia potentiaalisia tekijöitä, koska heidän lapset todennäköisesti pelaavat useamman vuoden.</a:t>
            </a:r>
            <a:br>
              <a:rPr lang="en-US" sz="1200" b="false">
                <a:solidFill>
                  <a:srgbClr val="000000"/>
                </a:solidFill>
                <a:latin typeface="Arial"/>
              </a:rPr>
            </a:br>
            <a:r>
              <a:rPr lang="en-US" sz="1200" b="false">
                <a:solidFill>
                  <a:srgbClr val="000000"/>
                </a:solidFill>
                <a:latin typeface="Arial"/>
              </a:rPr>
              <a:t>Talkoiden tekeminen ja talkoisiin saaminen on vaikeutunut mikä näkyy myös niin että vanhat osalistuu ja uudet ei.</a:t>
            </a:r>
            <a:br>
              <a:rPr lang="en-US" sz="1200" b="false">
                <a:solidFill>
                  <a:srgbClr val="000000"/>
                </a:solidFill>
                <a:latin typeface="Arial"/>
              </a:rPr>
            </a:br>
            <a:r>
              <a:rPr lang="en-US" sz="1200" b="false">
                <a:solidFill>
                  <a:srgbClr val="000000"/>
                </a:solidFill>
                <a:latin typeface="Arial"/>
              </a:rPr>
              <a:t>Kiva seura, paljon ihania tyyppejä ja hirveen hauskaa porukkaa. Seuratoimijoiden päätösjuhla oli todella hauska tapahtuma.</a:t>
            </a:r>
          </a:p>
        </p:txBody>
      </p:sp>
    </p:spTree>
  </p:cSld>
  <p:clrMapOvr>
    <a:masterClrMapping/>
  </p:clrMapOvr>
</p:sld>
</file>

<file path=ppt/slides/slide52.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Seuran toiminta</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53.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Toiminnan riittävyys</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54.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Toiminnan laatu</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55.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Johtaminen ja kehittäminen</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56.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Hallinto</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57.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Ilmapiiri ja seurahenki</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58.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Olosuhteet</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59.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Jatkuvuus</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6.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Seuralla on selkeä toiminnallinen tavoite</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60.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Resurssit</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61.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Kokonaisarvio</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62.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Kokonaiskeskiarvot</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63.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2400" b="true">
                <a:solidFill>
                  <a:srgbClr val="000000"/>
                </a:solidFill>
                <a:latin typeface="Arial"/>
              </a:rPr>
              <a:t>Osa-alueiden keskiarvot suuruusjärjestyksessä</a:t>
            </a:r>
          </a:p>
        </p:txBody>
      </p:sp>
      <p:sp>
        <p:nvSpPr>
          <p:cNvPr id="7" name="Text"/>
          <p:cNvSpPr>
            <a:spLocks noGrp="1"/>
          </p:cNvSpPr>
          <p:nvPr>
            <p:ph type="body" sz="quarter" idx="13"/>
          </p:nvPr>
        </p:nvSpPr>
        <p:spPr>
          <a:xfrm>
            <a:off x="457200" y="1125537"/>
            <a:ext cx="8229600" cy="540000"/>
          </a:xfrm>
        </p:spPr>
        <p:txBody>
          <a:bodyPr/>
          <a:lstStyle>
            <a:lvl1pPr marL="0" indent="0" algn="l">
              <a:buNone/>
              <a:defRPr baseline="0"/>
            </a:lvl1pPr>
          </a:lstStyle>
          <a:p>
            <a:r>
              <a:rPr lang="en-US" sz="1200" b="false">
                <a:solidFill>
                  <a:srgbClr val="000000"/>
                </a:solidFill>
                <a:latin typeface="Arial"/>
              </a:rPr>
              <a:t> </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6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6" name="Title"/>
          <p:cNvSpPr>
            <a:spLocks noGrp="1"/>
          </p:cNvSpPr>
          <p:nvPr>
            <p:ph type="title"/>
          </p:nvPr>
        </p:nvSpPr>
        <p:spPr>
          <a:xfrm>
            <a:off x="457200" y="3780000"/>
            <a:ext cx="8229600" cy="1143000"/>
          </a:xfrm>
        </p:spPr>
        <p:txBody>
          <a:bodyPr>
            <a:normAutofit/>
          </a:bodyPr>
          <a:lstStyle>
            <a:lvl1pPr>
              <a:defRPr baseline="0"/>
            </a:lvl1pPr>
          </a:lstStyle>
          <a:p>
            <a:pPr algn="l"/>
            <a:r>
              <a:rPr lang="en-US" sz="2400" b="true">
                <a:solidFill>
                  <a:srgbClr val="000000"/>
                </a:solidFill>
                <a:latin typeface="Arial"/>
              </a:rPr>
              <a:t>Kiitos!</a:t>
            </a:r>
          </a:p>
        </p:txBody>
      </p:sp>
      <p:sp xmlns:r="http://schemas.openxmlformats.org/officeDocument/2006/relationships">
        <p:nvSpPr>
          <p:cNvPr id="8" name="Text"/>
          <p:cNvSpPr>
            <a:spLocks noGrp="1"/>
          </p:cNvSpPr>
          <p:nvPr>
            <p:ph type="body" sz="quarter" idx="13" hasCustomPrompt="1"/>
          </p:nvPr>
        </p:nvSpPr>
        <p:spPr>
          <a:xfrm>
            <a:off x="457200" y="5013176"/>
            <a:ext cx="8229600" cy="720725"/>
          </a:xfrm>
        </p:spPr>
        <p:txBody>
          <a:bodyPr>
            <a:normAutofit/>
          </a:bodyPr>
          <a:lstStyle>
            <a:lvl1pPr marL="0" indent="0" algn="r">
              <a:buNone/>
              <a:defRPr/>
            </a:lvl1pPr>
          </a:lstStyle>
          <a:p>
            <a:pPr algn="l"/>
            <a:r>
              <a:rPr lang="en-US" sz="1200" b="false">
                <a:solidFill>
                  <a:srgbClr val="000000"/>
                </a:solidFill>
                <a:latin typeface="Arial"/>
              </a:rPr>
              <a:t> </a:t>
            </a:r>
          </a:p>
        </p:txBody>
      </p:sp>
    </p:spTree>
  </p:cSld>
  <p:clrMapOvr>
    <a:masterClrMapping/>
  </p:clrMapOvr>
</p:sld>
</file>

<file path=ppt/slides/slide7.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Seuran toimintaperiaatteet on kirjattu ylös</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8.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Maksut suhteessa toimintaan ovat kohtuulliset</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slides/slide9.xml><?xml version="1.0" encoding="utf-8"?>
<p:sld xmlns:p="http://schemas.openxmlformats.org/presentationml/2006/main" xmlns:a="http://schemas.openxmlformats.org/drawingml/2006/main" xmlns="http://schemas.openxmlformats.org/drawingml/2006/chart" xmlns:r="http://schemas.openxmlformats.org/officeDocument/2006/relationships">
  <p:cSld>
    <p:spTree>
      <p:nvGrpSpPr>
        <p:cNvPr id="1" name=""/>
        <p:cNvGrpSpPr/>
        <p:nvPr/>
      </p:nvGrpSpPr>
      <p:grpSpPr>
        <a:xfrm>
          <a:off x="0" y="0"/>
          <a:ext cx="0" cy="0"/>
          <a:chOff x="0" y="0"/>
          <a:chExt cx="0" cy="0"/>
        </a:xfrm>
      </p:grpSpPr>
      <p:sp>
        <p:nvSpPr>
          <p:cNvPr id="6" name="Title"/>
          <p:cNvSpPr>
            <a:spLocks noGrp="1"/>
          </p:cNvSpPr>
          <p:nvPr>
            <p:ph type="title"/>
          </p:nvPr>
        </p:nvSpPr>
        <p:spPr>
          <a:xfrm>
            <a:off x="457200" y="332656"/>
            <a:ext cx="8229600" cy="720080"/>
          </a:xfrm>
        </p:spPr>
        <p:txBody>
          <a:bodyPr>
            <a:normAutofit/>
          </a:bodyPr>
          <a:lstStyle>
            <a:lvl1pPr algn="l">
              <a:defRPr/>
            </a:lvl1pPr>
          </a:lstStyle>
          <a:p>
            <a:r>
              <a:rPr lang="en-US" sz="1600" b="true">
                <a:solidFill>
                  <a:srgbClr val="000000"/>
                </a:solidFill>
                <a:latin typeface="Arial"/>
              </a:rPr>
              <a:t>Liikunta- ja urheilutoiminta - Lajien ja joukkueiden välinen yhteistyö toimii hyvin käytännössä</a:t>
            </a:r>
          </a:p>
        </p:txBody>
      </p:sp>
      <p:sp>
        <p:nvSpPr>
          <p:cNvPr id="7" name="Text"/>
          <p:cNvSpPr>
            <a:spLocks noGrp="1"/>
          </p:cNvSpPr>
          <p:nvPr>
            <p:ph type="body" sz="quarter" idx="13"/>
          </p:nvPr>
        </p:nvSpPr>
        <p:spPr>
          <a:xfrm>
            <a:off x="457200" y="1125537"/>
            <a:ext cx="8229600" cy="540000"/>
          </a:xfrm>
        </p:spPr>
        <p:txBody>
          <a:bodyPr>
            <a:normAutofit/>
          </a:bodyPr>
          <a:lstStyle>
            <a:lvl1pPr marL="0" indent="0" algn="l">
              <a:buNone/>
              <a:defRPr baseline="0"/>
            </a:lvl1pPr>
          </a:lstStyle>
          <a:p>
            <a:r>
              <a:rPr lang="en-US" sz="1200" b="false">
                <a:solidFill>
                  <a:srgbClr val="000000"/>
                </a:solidFill>
                <a:latin typeface="Arial"/>
              </a:rPr>
              <a:t>(1 = Eri mieltä, 5 = Samaa mieltä)</a:t>
            </a:r>
          </a:p>
        </p:txBody>
      </p:sp>
      <p:graphicFrame>
        <p:nvGraphicFramePr>
          <p:cNvPr id="8" name="Chart"/>
          <p:cNvGraphicFramePr>
            <a:graphicFrameLocks noGrp="true"/>
          </p:cNvGraphicFramePr>
          <p:nvPr/>
        </p:nvGraphicFramePr>
        <p:xfrm>
          <a:off x="457200" y="1773238"/>
          <a:ext cx="8229600" cy="4464050"/>
        </p:xfrm>
        <a:graphic>
          <a:graphicData uri="http://schemas.openxmlformats.org/drawingml/2006/chart">
            <chart r:id="rId2"/>
          </a:graphicData>
        </a:graphic>
      </p:graphicFrame>
    </p:spTree>
  </p:cSld>
  <p:clrMapOvr>
    <a:masterClrMapping/>
  </p:clrMapOvr>
</p:sld>
</file>

<file path=ppt/theme/theme1.xml><?xml version="1.0" encoding="utf-8"?>
<a:theme xmlns:a="http://schemas.openxmlformats.org/drawingml/2006/main" name="Survey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TotalTime>
  <Words>0</Words>
  <Application>Microsoft Office PowerPoint</Application>
  <PresentationFormat>Näytössä katseltava diaesitys (4:3)</PresentationFormat>
  <Paragraphs>0</Paragraphs>
  <Slides>0</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0</vt:i4>
      </vt:variant>
    </vt:vector>
  </HeadingPairs>
  <TitlesOfParts>
    <vt:vector size="3" baseType="lpstr">
      <vt:lpstr>Arial</vt:lpstr>
      <vt:lpstr>Calibri</vt:lpstr>
      <vt:lpstr>Surveypal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2012-05-09T09:21:34Z</dcterms:created>
  <dc:creator>surveypal2</dc:creator>
  <cp:lastModifiedBy>Kalle Malin</cp:lastModifiedBy>
  <dcterms:modified xsi:type="dcterms:W3CDTF">2015-10-01T13:35:56Z</dcterms:modified>
  <cp:revision>41</cp:revision>
  <dc:title>PowerPoint-esitys</dc:title>
</cp:coreProperties>
</file>