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ms-excel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officedocument.drawingml.chart+xml" PartName="/ppt/charts/chart18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20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23.xml"/>
  <Override ContentType="application/vnd.openxmlformats-officedocument.drawingml.chart+xml" PartName="/ppt/charts/chart24.xml"/>
  <Override ContentType="application/vnd.openxmlformats-officedocument.drawingml.chart+xml" PartName="/ppt/charts/chart25.xml"/>
  <Override ContentType="application/vnd.openxmlformats-officedocument.drawingml.chart+xml" PartName="/ppt/charts/chart26.xml"/>
  <Override ContentType="application/vnd.openxmlformats-officedocument.drawingml.chart+xml" PartName="/ppt/charts/chart27.xml"/>
  <Override ContentType="application/vnd.openxmlformats-officedocument.drawingml.chart+xml" PartName="/ppt/charts/chart28.xml"/>
  <Override ContentType="application/vnd.openxmlformats-officedocument.drawingml.chart+xml" PartName="/ppt/charts/chart29.xml"/>
  <Override ContentType="application/vnd.openxmlformats-officedocument.drawingml.chart+xml" PartName="/ppt/charts/chart3.xml"/>
  <Override ContentType="application/vnd.openxmlformats-officedocument.drawingml.chart+xml" PartName="/ppt/charts/chart30.xml"/>
  <Override ContentType="application/vnd.openxmlformats-officedocument.drawingml.chart+xml" PartName="/ppt/charts/chart31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<Relationship Id="rId1" Target="slideMasters/slideMaster1.xml" Type="http://schemas.openxmlformats.org/officeDocument/2006/relationships/slideMaster"/>
<Relationship Id="rId10" Target="slides/slide3.xml" Type="http://schemas.openxmlformats.org/officeDocument/2006/relationships/slide"/>
<Relationship Id="rId11" Target="slides/slide4.xml" Type="http://schemas.openxmlformats.org/officeDocument/2006/relationships/slide"/>
<Relationship Id="rId12" Target="slides/slide5.xml" Type="http://schemas.openxmlformats.org/officeDocument/2006/relationships/slide"/>
<Relationship Id="rId13" Target="slides/slide6.xml" Type="http://schemas.openxmlformats.org/officeDocument/2006/relationships/slide"/>
<Relationship Id="rId14" Target="slides/slide7.xml" Type="http://schemas.openxmlformats.org/officeDocument/2006/relationships/slide"/>
<Relationship Id="rId15" Target="slides/slide8.xml" Type="http://schemas.openxmlformats.org/officeDocument/2006/relationships/slide"/>
<Relationship Id="rId16" Target="slides/slide9.xml" Type="http://schemas.openxmlformats.org/officeDocument/2006/relationships/slide"/>
<Relationship Id="rId17" Target="slides/slide10.xml" Type="http://schemas.openxmlformats.org/officeDocument/2006/relationships/slide"/>
<Relationship Id="rId18" Target="slides/slide11.xml" Type="http://schemas.openxmlformats.org/officeDocument/2006/relationships/slide"/>
<Relationship Id="rId19" Target="slides/slide12.xml" Type="http://schemas.openxmlformats.org/officeDocument/2006/relationships/slide"/>
<Relationship Id="rId2" Target="notesMasters/notesMaster1.xml" Type="http://schemas.openxmlformats.org/officeDocument/2006/relationships/notesMaster"/>
<Relationship Id="rId20" Target="slides/slide13.xml" Type="http://schemas.openxmlformats.org/officeDocument/2006/relationships/slide"/>
<Relationship Id="rId21" Target="slides/slide14.xml" Type="http://schemas.openxmlformats.org/officeDocument/2006/relationships/slide"/>
<Relationship Id="rId22" Target="slides/slide15.xml" Type="http://schemas.openxmlformats.org/officeDocument/2006/relationships/slide"/>
<Relationship Id="rId23" Target="slides/slide16.xml" Type="http://schemas.openxmlformats.org/officeDocument/2006/relationships/slide"/>
<Relationship Id="rId24" Target="slides/slide17.xml" Type="http://schemas.openxmlformats.org/officeDocument/2006/relationships/slide"/>
<Relationship Id="rId25" Target="slides/slide18.xml" Type="http://schemas.openxmlformats.org/officeDocument/2006/relationships/slide"/>
<Relationship Id="rId26" Target="slides/slide19.xml" Type="http://schemas.openxmlformats.org/officeDocument/2006/relationships/slide"/>
<Relationship Id="rId27" Target="slides/slide20.xml" Type="http://schemas.openxmlformats.org/officeDocument/2006/relationships/slide"/>
<Relationship Id="rId28" Target="slides/slide21.xml" Type="http://schemas.openxmlformats.org/officeDocument/2006/relationships/slide"/>
<Relationship Id="rId29" Target="slides/slide22.xml" Type="http://schemas.openxmlformats.org/officeDocument/2006/relationships/slide"/>
<Relationship Id="rId3" Target="handoutMasters/handoutMaster1.xml" Type="http://schemas.openxmlformats.org/officeDocument/2006/relationships/handoutMaster"/>
<Relationship Id="rId30" Target="slides/slide23.xml" Type="http://schemas.openxmlformats.org/officeDocument/2006/relationships/slide"/>
<Relationship Id="rId31" Target="slides/slide24.xml" Type="http://schemas.openxmlformats.org/officeDocument/2006/relationships/slide"/>
<Relationship Id="rId32" Target="slides/slide25.xml" Type="http://schemas.openxmlformats.org/officeDocument/2006/relationships/slide"/>
<Relationship Id="rId33" Target="slides/slide26.xml" Type="http://schemas.openxmlformats.org/officeDocument/2006/relationships/slide"/>
<Relationship Id="rId34" Target="slides/slide27.xml" Type="http://schemas.openxmlformats.org/officeDocument/2006/relationships/slide"/>
<Relationship Id="rId35" Target="slides/slide28.xml" Type="http://schemas.openxmlformats.org/officeDocument/2006/relationships/slide"/>
<Relationship Id="rId36" Target="slides/slide29.xml" Type="http://schemas.openxmlformats.org/officeDocument/2006/relationships/slide"/>
<Relationship Id="rId37" Target="slides/slide30.xml" Type="http://schemas.openxmlformats.org/officeDocument/2006/relationships/slide"/>
<Relationship Id="rId38" Target="slides/slide31.xml" Type="http://schemas.openxmlformats.org/officeDocument/2006/relationships/slide"/>
<Relationship Id="rId39" Target="slides/slide32.xml" Type="http://schemas.openxmlformats.org/officeDocument/2006/relationships/slide"/>
<Relationship Id="rId4" Target="presProps.xml" Type="http://schemas.openxmlformats.org/officeDocument/2006/relationships/presProps"/>
<Relationship Id="rId40" Target="slides/slide33.xml" Type="http://schemas.openxmlformats.org/officeDocument/2006/relationships/slide"/>
<Relationship Id="rId41" Target="slides/slide34.xml" Type="http://schemas.openxmlformats.org/officeDocument/2006/relationships/slide"/>
<Relationship Id="rId42" Target="slides/slide35.xml" Type="http://schemas.openxmlformats.org/officeDocument/2006/relationships/slide"/>
<Relationship Id="rId43" Target="slides/slide36.xml" Type="http://schemas.openxmlformats.org/officeDocument/2006/relationships/slide"/>
<Relationship Id="rId44" Target="slides/slide37.xml" Type="http://schemas.openxmlformats.org/officeDocument/2006/relationships/slide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Relationship Id="rId8" Target="slides/slide1.xml" Type="http://schemas.openxmlformats.org/officeDocument/2006/relationships/slide"/>
<Relationship Id="rId9" Target="slides/slide2.xml" Type="http://schemas.openxmlformats.org/officeDocument/2006/relationships/slide"/>
</Relationships>

</file>

<file path=ppt/charts/_rels/chart1.xml.rels><?xml version="1.0" encoding="UTF-8" standalone="yes"?>
<Relationships xmlns="http://schemas.openxmlformats.org/package/2006/relationships">
<Relationship Id="rId1" Target="../embeddings/excel1.xlsx" Type="http://schemas.openxmlformats.org/officeDocument/2006/relationships/package"/>
</Relationships>

</file>

<file path=ppt/charts/_rels/chart10.xml.rels><?xml version="1.0" encoding="UTF-8" standalone="yes"?>
<Relationships xmlns="http://schemas.openxmlformats.org/package/2006/relationships">
<Relationship Id="rId1" Target="../embeddings/excel10.xlsx" Type="http://schemas.openxmlformats.org/officeDocument/2006/relationships/package"/>
</Relationships>

</file>

<file path=ppt/charts/_rels/chart11.xml.rels><?xml version="1.0" encoding="UTF-8" standalone="yes"?>
<Relationships xmlns="http://schemas.openxmlformats.org/package/2006/relationships">
<Relationship Id="rId1" Target="../embeddings/excel11.xlsx" Type="http://schemas.openxmlformats.org/officeDocument/2006/relationships/package"/>
</Relationships>

</file>

<file path=ppt/charts/_rels/chart12.xml.rels><?xml version="1.0" encoding="UTF-8" standalone="yes"?>
<Relationships xmlns="http://schemas.openxmlformats.org/package/2006/relationships">
<Relationship Id="rId1" Target="../embeddings/excel12.xlsx" Type="http://schemas.openxmlformats.org/officeDocument/2006/relationships/package"/>
</Relationships>

</file>

<file path=ppt/charts/_rels/chart13.xml.rels><?xml version="1.0" encoding="UTF-8" standalone="yes"?>
<Relationships xmlns="http://schemas.openxmlformats.org/package/2006/relationships">
<Relationship Id="rId1" Target="../embeddings/excel13.xlsx" Type="http://schemas.openxmlformats.org/officeDocument/2006/relationships/package"/>
</Relationships>

</file>

<file path=ppt/charts/_rels/chart14.xml.rels><?xml version="1.0" encoding="UTF-8" standalone="yes"?>
<Relationships xmlns="http://schemas.openxmlformats.org/package/2006/relationships">
<Relationship Id="rId1" Target="../embeddings/excel14.xlsx" Type="http://schemas.openxmlformats.org/officeDocument/2006/relationships/package"/>
</Relationships>

</file>

<file path=ppt/charts/_rels/chart15.xml.rels><?xml version="1.0" encoding="UTF-8" standalone="yes"?>
<Relationships xmlns="http://schemas.openxmlformats.org/package/2006/relationships">
<Relationship Id="rId1" Target="../embeddings/excel15.xlsx" Type="http://schemas.openxmlformats.org/officeDocument/2006/relationships/package"/>
</Relationships>

</file>

<file path=ppt/charts/_rels/chart16.xml.rels><?xml version="1.0" encoding="UTF-8" standalone="yes"?>
<Relationships xmlns="http://schemas.openxmlformats.org/package/2006/relationships">
<Relationship Id="rId1" Target="../embeddings/excel16.xlsx" Type="http://schemas.openxmlformats.org/officeDocument/2006/relationships/package"/>
</Relationships>

</file>

<file path=ppt/charts/_rels/chart17.xml.rels><?xml version="1.0" encoding="UTF-8" standalone="yes"?>
<Relationships xmlns="http://schemas.openxmlformats.org/package/2006/relationships">
<Relationship Id="rId1" Target="../embeddings/excel17.xlsx" Type="http://schemas.openxmlformats.org/officeDocument/2006/relationships/package"/>
</Relationships>

</file>

<file path=ppt/charts/_rels/chart18.xml.rels><?xml version="1.0" encoding="UTF-8" standalone="yes"?>
<Relationships xmlns="http://schemas.openxmlformats.org/package/2006/relationships">
<Relationship Id="rId1" Target="../embeddings/excel18.xlsx" Type="http://schemas.openxmlformats.org/officeDocument/2006/relationships/package"/>
</Relationships>

</file>

<file path=ppt/charts/_rels/chart19.xml.rels><?xml version="1.0" encoding="UTF-8" standalone="yes"?>
<Relationships xmlns="http://schemas.openxmlformats.org/package/2006/relationships">
<Relationship Id="rId1" Target="../embeddings/excel19.xlsx" Type="http://schemas.openxmlformats.org/officeDocument/2006/relationships/package"/>
</Relationships>

</file>

<file path=ppt/charts/_rels/chart2.xml.rels><?xml version="1.0" encoding="UTF-8" standalone="yes"?>
<Relationships xmlns="http://schemas.openxmlformats.org/package/2006/relationships">
<Relationship Id="rId1" Target="../embeddings/excel2.xlsx" Type="http://schemas.openxmlformats.org/officeDocument/2006/relationships/package"/>
</Relationships>

</file>

<file path=ppt/charts/_rels/chart20.xml.rels><?xml version="1.0" encoding="UTF-8" standalone="yes"?>
<Relationships xmlns="http://schemas.openxmlformats.org/package/2006/relationships">
<Relationship Id="rId1" Target="../embeddings/excel20.xlsx" Type="http://schemas.openxmlformats.org/officeDocument/2006/relationships/package"/>
</Relationships>

</file>

<file path=ppt/charts/_rels/chart21.xml.rels><?xml version="1.0" encoding="UTF-8" standalone="yes"?>
<Relationships xmlns="http://schemas.openxmlformats.org/package/2006/relationships">
<Relationship Id="rId1" Target="../embeddings/excel21.xlsx" Type="http://schemas.openxmlformats.org/officeDocument/2006/relationships/package"/>
</Relationships>

</file>

<file path=ppt/charts/_rels/chart22.xml.rels><?xml version="1.0" encoding="UTF-8" standalone="yes"?>
<Relationships xmlns="http://schemas.openxmlformats.org/package/2006/relationships">
<Relationship Id="rId1" Target="../embeddings/excel22.xlsx" Type="http://schemas.openxmlformats.org/officeDocument/2006/relationships/package"/>
</Relationships>

</file>

<file path=ppt/charts/_rels/chart23.xml.rels><?xml version="1.0" encoding="UTF-8" standalone="yes"?>
<Relationships xmlns="http://schemas.openxmlformats.org/package/2006/relationships">
<Relationship Id="rId1" Target="../embeddings/excel23.xlsx" Type="http://schemas.openxmlformats.org/officeDocument/2006/relationships/package"/>
</Relationships>

</file>

<file path=ppt/charts/_rels/chart24.xml.rels><?xml version="1.0" encoding="UTF-8" standalone="yes"?>
<Relationships xmlns="http://schemas.openxmlformats.org/package/2006/relationships">
<Relationship Id="rId1" Target="../embeddings/excel24.xlsx" Type="http://schemas.openxmlformats.org/officeDocument/2006/relationships/package"/>
</Relationships>

</file>

<file path=ppt/charts/_rels/chart25.xml.rels><?xml version="1.0" encoding="UTF-8" standalone="yes"?>
<Relationships xmlns="http://schemas.openxmlformats.org/package/2006/relationships">
<Relationship Id="rId1" Target="../embeddings/excel25.xlsx" Type="http://schemas.openxmlformats.org/officeDocument/2006/relationships/package"/>
</Relationships>

</file>

<file path=ppt/charts/_rels/chart26.xml.rels><?xml version="1.0" encoding="UTF-8" standalone="yes"?>
<Relationships xmlns="http://schemas.openxmlformats.org/package/2006/relationships">
<Relationship Id="rId1" Target="../embeddings/excel26.xlsx" Type="http://schemas.openxmlformats.org/officeDocument/2006/relationships/package"/>
</Relationships>

</file>

<file path=ppt/charts/_rels/chart27.xml.rels><?xml version="1.0" encoding="UTF-8" standalone="yes"?>
<Relationships xmlns="http://schemas.openxmlformats.org/package/2006/relationships">
<Relationship Id="rId1" Target="../embeddings/excel27.xlsx" Type="http://schemas.openxmlformats.org/officeDocument/2006/relationships/package"/>
</Relationships>

</file>

<file path=ppt/charts/_rels/chart28.xml.rels><?xml version="1.0" encoding="UTF-8" standalone="yes"?>
<Relationships xmlns="http://schemas.openxmlformats.org/package/2006/relationships">
<Relationship Id="rId1" Target="../embeddings/excel28.xlsx" Type="http://schemas.openxmlformats.org/officeDocument/2006/relationships/package"/>
</Relationships>

</file>

<file path=ppt/charts/_rels/chart29.xml.rels><?xml version="1.0" encoding="UTF-8" standalone="yes"?>
<Relationships xmlns="http://schemas.openxmlformats.org/package/2006/relationships">
<Relationship Id="rId1" Target="../embeddings/excel29.xlsx" Type="http://schemas.openxmlformats.org/officeDocument/2006/relationships/package"/>
</Relationships>

</file>

<file path=ppt/charts/_rels/chart3.xml.rels><?xml version="1.0" encoding="UTF-8" standalone="yes"?>
<Relationships xmlns="http://schemas.openxmlformats.org/package/2006/relationships">
<Relationship Id="rId1" Target="../embeddings/excel3.xlsx" Type="http://schemas.openxmlformats.org/officeDocument/2006/relationships/package"/>
</Relationships>

</file>

<file path=ppt/charts/_rels/chart30.xml.rels><?xml version="1.0" encoding="UTF-8" standalone="yes"?>
<Relationships xmlns="http://schemas.openxmlformats.org/package/2006/relationships">
<Relationship Id="rId1" Target="../embeddings/excel30.xlsx" Type="http://schemas.openxmlformats.org/officeDocument/2006/relationships/package"/>
</Relationships>

</file>

<file path=ppt/charts/_rels/chart31.xml.rels><?xml version="1.0" encoding="UTF-8" standalone="yes"?>
<Relationships xmlns="http://schemas.openxmlformats.org/package/2006/relationships">
<Relationship Id="rId1" Target="../embeddings/excel31.xlsx" Type="http://schemas.openxmlformats.org/officeDocument/2006/relationships/package"/>
</Relationships>

</file>

<file path=ppt/charts/_rels/chart4.xml.rels><?xml version="1.0" encoding="UTF-8" standalone="yes"?>
<Relationships xmlns="http://schemas.openxmlformats.org/package/2006/relationships">
<Relationship Id="rId1" Target="../embeddings/excel4.xlsx" Type="http://schemas.openxmlformats.org/officeDocument/2006/relationships/package"/>
</Relationships>

</file>

<file path=ppt/charts/_rels/chart5.xml.rels><?xml version="1.0" encoding="UTF-8" standalone="yes"?>
<Relationships xmlns="http://schemas.openxmlformats.org/package/2006/relationships">
<Relationship Id="rId1" Target="../embeddings/excel5.xlsx" Type="http://schemas.openxmlformats.org/officeDocument/2006/relationships/package"/>
</Relationships>

</file>

<file path=ppt/charts/_rels/chart6.xml.rels><?xml version="1.0" encoding="UTF-8" standalone="yes"?>
<Relationships xmlns="http://schemas.openxmlformats.org/package/2006/relationships">
<Relationship Id="rId1" Target="../embeddings/excel6.xlsx" Type="http://schemas.openxmlformats.org/officeDocument/2006/relationships/package"/>
</Relationships>

</file>

<file path=ppt/charts/_rels/chart7.xml.rels><?xml version="1.0" encoding="UTF-8" standalone="yes"?>
<Relationships xmlns="http://schemas.openxmlformats.org/package/2006/relationships">
<Relationship Id="rId1" Target="../embeddings/excel7.xlsx" Type="http://schemas.openxmlformats.org/officeDocument/2006/relationships/package"/>
</Relationships>

</file>

<file path=ppt/charts/_rels/chart8.xml.rels><?xml version="1.0" encoding="UTF-8" standalone="yes"?>
<Relationships xmlns="http://schemas.openxmlformats.org/package/2006/relationships">
<Relationship Id="rId1" Target="../embeddings/excel8.xlsx" Type="http://schemas.openxmlformats.org/officeDocument/2006/relationships/package"/>
</Relationships>

</file>

<file path=ppt/charts/_rels/chart9.xml.rels><?xml version="1.0" encoding="UTF-8" standalone="yes"?>
<Relationships xmlns="http://schemas.openxmlformats.org/package/2006/relationships">
<Relationship Id="rId1" Target="../embeddings/excel9.xlsx" Type="http://schemas.openxmlformats.org/officeDocument/2006/relationships/package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(KA:33.0, Hajonta:0.0)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T1!$A$2:$A$56</c:f>
              <c:strCache>
                <c:ptCount val="55"/>
                <c:pt idx="0">
                  <c:v>Aikido</c:v>
                </c:pt>
                <c:pt idx="1">
                  <c:v>Alppihiihto</c:v>
                </c:pt>
                <c:pt idx="2">
                  <c:v>Amerikkalainen jalkapallo</c:v>
                </c:pt>
                <c:pt idx="3">
                  <c:v>Ammunta</c:v>
                </c:pt>
                <c:pt idx="4">
                  <c:v>Ampumahiihto</c:v>
                </c:pt>
                <c:pt idx="5">
                  <c:v>Autourheilu</c:v>
                </c:pt>
                <c:pt idx="6">
                  <c:v>Cheerleading</c:v>
                </c:pt>
                <c:pt idx="7">
                  <c:v>Golf</c:v>
                </c:pt>
                <c:pt idx="8">
                  <c:v>Hiihto</c:v>
                </c:pt>
                <c:pt idx="9">
                  <c:v>Ilmailu</c:v>
                </c:pt>
                <c:pt idx="10">
                  <c:v>ITF taekwondo</c:v>
                </c:pt>
                <c:pt idx="11">
                  <c:v>Jääkiekko</c:v>
                </c:pt>
                <c:pt idx="12">
                  <c:v>Jääpallo</c:v>
                </c:pt>
                <c:pt idx="13">
                  <c:v>Jalkapallo</c:v>
                </c:pt>
                <c:pt idx="14">
                  <c:v>Jousiammunta</c:v>
                </c:pt>
                <c:pt idx="15">
                  <c:v>Judo</c:v>
                </c:pt>
                <c:pt idx="16">
                  <c:v>Karate</c:v>
                </c:pt>
                <c:pt idx="17">
                  <c:v>Käsipallo</c:v>
                </c:pt>
                <c:pt idx="18">
                  <c:v>Kaukalopallo</c:v>
                </c:pt>
                <c:pt idx="19">
                  <c:v>Keilailu</c:v>
                </c:pt>
                <c:pt idx="20">
                  <c:v>Koripallo</c:v>
                </c:pt>
                <c:pt idx="21">
                  <c:v>Laskettelu</c:v>
                </c:pt>
                <c:pt idx="22">
                  <c:v>Lentopallo</c:v>
                </c:pt>
                <c:pt idx="23">
                  <c:v>Luistelu</c:v>
                </c:pt>
                <c:pt idx="24">
                  <c:v>Lumilautailu</c:v>
                </c:pt>
                <c:pt idx="25">
                  <c:v>Mäkihyppy</c:v>
                </c:pt>
                <c:pt idx="26">
                  <c:v>Melonta</c:v>
                </c:pt>
                <c:pt idx="27">
                  <c:v>Miekkailu</c:v>
                </c:pt>
                <c:pt idx="28">
                  <c:v>Moottoriurheilu</c:v>
                </c:pt>
                <c:pt idx="29">
                  <c:v>Nyrkkeily</c:v>
                </c:pt>
                <c:pt idx="30">
                  <c:v>Paini</c:v>
                </c:pt>
                <c:pt idx="31">
                  <c:v>Painonnosto</c:v>
                </c:pt>
                <c:pt idx="32">
                  <c:v>Pesäpallo</c:v>
                </c:pt>
                <c:pt idx="33">
                  <c:v>Pöytätennis</c:v>
                </c:pt>
                <c:pt idx="34">
                  <c:v>Purjehdus ja veneily</c:v>
                </c:pt>
                <c:pt idx="35">
                  <c:v>Pyöräily</c:v>
                </c:pt>
                <c:pt idx="36">
                  <c:v>Racketlon</c:v>
                </c:pt>
                <c:pt idx="37">
                  <c:v>Ratsastus</c:v>
                </c:pt>
                <c:pt idx="38">
                  <c:v>Ringette</c:v>
                </c:pt>
                <c:pt idx="39">
                  <c:v>Rullaluistelu</c:v>
                </c:pt>
                <c:pt idx="40">
                  <c:v>Salibandy</c:v>
                </c:pt>
                <c:pt idx="41">
                  <c:v>Soutu</c:v>
                </c:pt>
                <c:pt idx="42">
                  <c:v>Squash</c:v>
                </c:pt>
                <c:pt idx="43">
                  <c:v>Sukellus</c:v>
                </c:pt>
                <c:pt idx="44">
                  <c:v>Sulkapallo</c:v>
                </c:pt>
                <c:pt idx="45">
                  <c:v>Suunnistus</c:v>
                </c:pt>
                <c:pt idx="46">
                  <c:v>Taekwondo</c:v>
                </c:pt>
                <c:pt idx="47">
                  <c:v>Taido</c:v>
                </c:pt>
                <c:pt idx="48">
                  <c:v>Taitoluistelu</c:v>
                </c:pt>
                <c:pt idx="49">
                  <c:v>Tanssi</c:v>
                </c:pt>
                <c:pt idx="50">
                  <c:v>Tennis</c:v>
                </c:pt>
                <c:pt idx="51">
                  <c:v>Uinti</c:v>
                </c:pt>
                <c:pt idx="52">
                  <c:v>Voimistelu</c:v>
                </c:pt>
                <c:pt idx="53">
                  <c:v>Yleisurheilu</c:v>
                </c:pt>
                <c:pt idx="54">
                  <c:v>Jokin muu, mikä</c:v>
                </c:pt>
              </c:strCache>
            </c:strRef>
          </c:cat>
          <c:val>
            <c:numRef>
              <c:f>T1!$B$2:$B$56</c:f>
              <c:numCache>
                <c:formatCode>0%</c:formatCode>
                <c:ptCount val="5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1.0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</c:numCache>
            </c:numRef>
          </c:val>
        </c:ser>
        <c:gapWidth val="58"/>
        <c:axId val="753536"/>
        <c:axId val="840520"/>
        <c:overlap val="0"/>
      </c:barChart>
      <c:catAx>
        <c:axId val="75353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40520"/>
        <c:crosses val="autoZero"/>
        <c:auto val="1"/>
        <c:lblAlgn val="ctr"/>
        <c:lblOffset val="100"/>
        <c:noMultiLvlLbl val="1"/>
      </c:catAx>
      <c:valAx>
        <c:axId val="84052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5353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(KA:1.62, Hajonta:0.49)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0.385</c:v>
                </c:pt>
                <c:pt idx="1">
                  <c:v>0.615</c:v>
                </c:pt>
                <c:pt idx="2">
                  <c:v>0.0</c:v>
                </c:pt>
              </c:numCache>
            </c:numRef>
          </c:val>
        </c:ser>
        <c:gapWidth val="58"/>
        <c:axId val="71239"/>
        <c:axId val="929073"/>
        <c:overlap val="0"/>
      </c:barChart>
      <c:catAx>
        <c:axId val="7123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29073"/>
        <c:crosses val="autoZero"/>
        <c:auto val="1"/>
        <c:lblAlgn val="ctr"/>
        <c:lblOffset val="100"/>
        <c:noMultiLvlLbl val="1"/>
      </c:catAx>
      <c:valAx>
        <c:axId val="92907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123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(KA:1.69,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0.308</c:v>
                </c:pt>
                <c:pt idx="1">
                  <c:v>0.692</c:v>
                </c:pt>
              </c:numCache>
            </c:numRef>
          </c:val>
        </c:ser>
        <c:gapWidth val="58"/>
        <c:axId val="771340"/>
        <c:axId val="645527"/>
        <c:overlap val="0"/>
      </c:barChart>
      <c:catAx>
        <c:axId val="77134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45527"/>
        <c:crosses val="autoZero"/>
        <c:auto val="1"/>
        <c:lblAlgn val="ctr"/>
        <c:lblOffset val="100"/>
        <c:noMultiLvlLbl val="1"/>
      </c:catAx>
      <c:valAx>
        <c:axId val="64552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7134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(KA:4.08, Hajonta:1.44)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Alle tunnin</c:v>
                </c:pt>
                <c:pt idx="1">
                  <c:v>1 tunti</c:v>
                </c:pt>
                <c:pt idx="2">
                  <c:v>1,5 tuntia</c:v>
                </c:pt>
                <c:pt idx="3">
                  <c:v>2 tuntia</c:v>
                </c:pt>
                <c:pt idx="4">
                  <c:v>2,5 tuntia</c:v>
                </c:pt>
                <c:pt idx="5">
                  <c:v>3 tuntia tai enemmän</c:v>
                </c:pt>
              </c:strCache>
            </c:strRef>
          </c:cat>
          <c:val>
            <c:numRef>
              <c:f>T1!$B$2:$B$7</c:f>
              <c:numCache>
                <c:formatCode>0%</c:formatCode>
                <c:ptCount val="6"/>
                <c:pt idx="0">
                  <c:v>0.077</c:v>
                </c:pt>
                <c:pt idx="1">
                  <c:v>0.077</c:v>
                </c:pt>
                <c:pt idx="2">
                  <c:v>0.077</c:v>
                </c:pt>
                <c:pt idx="3">
                  <c:v>0.462</c:v>
                </c:pt>
                <c:pt idx="4">
                  <c:v>0.077</c:v>
                </c:pt>
                <c:pt idx="5">
                  <c:v>0.231</c:v>
                </c:pt>
              </c:numCache>
            </c:numRef>
          </c:val>
        </c:ser>
        <c:gapWidth val="58"/>
        <c:axId val="753017"/>
        <c:axId val="657620"/>
        <c:overlap val="0"/>
      </c:barChart>
      <c:catAx>
        <c:axId val="75301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57620"/>
        <c:crosses val="autoZero"/>
        <c:auto val="1"/>
        <c:lblAlgn val="ctr"/>
        <c:lblOffset val="100"/>
        <c:noMultiLvlLbl val="1"/>
      </c:catAx>
      <c:valAx>
        <c:axId val="65762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5301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(KA:4.08, Hajonta:0.92)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0.154</c:v>
                </c:pt>
                <c:pt idx="3">
                  <c:v>0.385</c:v>
                </c:pt>
                <c:pt idx="4">
                  <c:v>0.385</c:v>
                </c:pt>
              </c:numCache>
            </c:numRef>
          </c:val>
        </c:ser>
        <c:gapWidth val="58"/>
        <c:axId val="379987"/>
        <c:axId val="876477"/>
        <c:overlap val="0"/>
      </c:barChart>
      <c:catAx>
        <c:axId val="37998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76477"/>
        <c:crosses val="autoZero"/>
        <c:auto val="1"/>
        <c:lblAlgn val="ctr"/>
        <c:lblOffset val="100"/>
        <c:noMultiLvlLbl val="1"/>
      </c:catAx>
      <c:valAx>
        <c:axId val="87647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7998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(KA:4.08, Hajonta:1.14)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0.154</c:v>
                </c:pt>
                <c:pt idx="3">
                  <c:v>0.308</c:v>
                </c:pt>
                <c:pt idx="4">
                  <c:v>0.462</c:v>
                </c:pt>
              </c:numCache>
            </c:numRef>
          </c:val>
        </c:ser>
        <c:gapWidth val="58"/>
        <c:axId val="726432"/>
        <c:axId val="716273"/>
        <c:overlap val="0"/>
      </c:barChart>
      <c:catAx>
        <c:axId val="72643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16273"/>
        <c:crosses val="autoZero"/>
        <c:auto val="1"/>
        <c:lblAlgn val="ctr"/>
        <c:lblOffset val="100"/>
        <c:noMultiLvlLbl val="1"/>
      </c:catAx>
      <c:valAx>
        <c:axId val="71627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2643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Hajonta:1.12)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0.077</c:v>
                </c:pt>
                <c:pt idx="3">
                  <c:v>0.308</c:v>
                </c:pt>
                <c:pt idx="4">
                  <c:v>0.538</c:v>
                </c:pt>
              </c:numCache>
            </c:numRef>
          </c:val>
        </c:ser>
        <c:gapWidth val="58"/>
        <c:axId val="576911"/>
        <c:axId val="467997"/>
        <c:overlap val="0"/>
      </c:barChart>
      <c:catAx>
        <c:axId val="57691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67997"/>
        <c:crosses val="autoZero"/>
        <c:auto val="1"/>
        <c:lblAlgn val="ctr"/>
        <c:lblOffset val="100"/>
        <c:noMultiLvlLbl val="1"/>
      </c:catAx>
      <c:valAx>
        <c:axId val="46799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7691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Hajonta:0.89)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0.077</c:v>
                </c:pt>
                <c:pt idx="3">
                  <c:v>0.385</c:v>
                </c:pt>
                <c:pt idx="4">
                  <c:v>0.462</c:v>
                </c:pt>
              </c:numCache>
            </c:numRef>
          </c:val>
        </c:ser>
        <c:gapWidth val="58"/>
        <c:axId val="73375"/>
        <c:axId val="899521"/>
        <c:overlap val="0"/>
      </c:barChart>
      <c:catAx>
        <c:axId val="7337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99521"/>
        <c:crosses val="autoZero"/>
        <c:auto val="1"/>
        <c:lblAlgn val="ctr"/>
        <c:lblOffset val="100"/>
        <c:noMultiLvlLbl val="1"/>
      </c:catAx>
      <c:valAx>
        <c:axId val="89952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337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(KA:4.46, Hajonta:0.63)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0.385</c:v>
                </c:pt>
                <c:pt idx="4">
                  <c:v>0.538</c:v>
                </c:pt>
              </c:numCache>
            </c:numRef>
          </c:val>
        </c:ser>
        <c:gapWidth val="58"/>
        <c:axId val="907282"/>
        <c:axId val="298989"/>
        <c:overlap val="0"/>
      </c:barChart>
      <c:catAx>
        <c:axId val="90728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98989"/>
        <c:crosses val="autoZero"/>
        <c:auto val="1"/>
        <c:lblAlgn val="ctr"/>
        <c:lblOffset val="100"/>
        <c:noMultiLvlLbl val="1"/>
      </c:catAx>
      <c:valAx>
        <c:axId val="29898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0728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(KA:3.85, Hajonta:1.1)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0.231</c:v>
                </c:pt>
                <c:pt idx="3">
                  <c:v>0.385</c:v>
                </c:pt>
                <c:pt idx="4">
                  <c:v>0.308</c:v>
                </c:pt>
              </c:numCache>
            </c:numRef>
          </c:val>
        </c:ser>
        <c:gapWidth val="58"/>
        <c:axId val="363533"/>
        <c:axId val="262283"/>
        <c:overlap val="0"/>
      </c:barChart>
      <c:catAx>
        <c:axId val="36353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62283"/>
        <c:crosses val="autoZero"/>
        <c:auto val="1"/>
        <c:lblAlgn val="ctr"/>
        <c:lblOffset val="100"/>
        <c:noMultiLvlLbl val="1"/>
      </c:catAx>
      <c:valAx>
        <c:axId val="26228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6353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(KA:4.31, Hajonta:0.72)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0.154</c:v>
                </c:pt>
                <c:pt idx="3">
                  <c:v>0.385</c:v>
                </c:pt>
                <c:pt idx="4">
                  <c:v>0.462</c:v>
                </c:pt>
              </c:numCache>
            </c:numRef>
          </c:val>
        </c:ser>
        <c:gapWidth val="58"/>
        <c:axId val="511729"/>
        <c:axId val="681837"/>
        <c:overlap val="0"/>
      </c:barChart>
      <c:catAx>
        <c:axId val="511729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81837"/>
        <c:crosses val="autoZero"/>
        <c:auto val="1"/>
        <c:lblAlgn val="ctr"/>
        <c:lblOffset val="100"/>
        <c:noMultiLvlLbl val="1"/>
      </c:catAx>
      <c:valAx>
        <c:axId val="68183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1172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(KA:3.54, Hajonta:0.5)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Alle 11 vuotta</c:v>
                </c:pt>
                <c:pt idx="1">
                  <c:v>11-13 vuotta</c:v>
                </c:pt>
                <c:pt idx="2">
                  <c:v>14- 16 vuotta</c:v>
                </c:pt>
                <c:pt idx="3">
                  <c:v>Yli 16 vuotta</c:v>
                </c:pt>
              </c:strCache>
            </c:strRef>
          </c:cat>
          <c:val>
            <c:numRef>
              <c:f>T1!$B$2:$B$5</c:f>
              <c:numCache>
                <c:formatCode>0%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0.462</c:v>
                </c:pt>
                <c:pt idx="3">
                  <c:v>0.538</c:v>
                </c:pt>
              </c:numCache>
            </c:numRef>
          </c:val>
        </c:ser>
        <c:gapWidth val="58"/>
        <c:axId val="834241"/>
        <c:axId val="316338"/>
        <c:overlap val="0"/>
      </c:barChart>
      <c:catAx>
        <c:axId val="83424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16338"/>
        <c:crosses val="autoZero"/>
        <c:auto val="1"/>
        <c:lblAlgn val="ctr"/>
        <c:lblOffset val="100"/>
        <c:noMultiLvlLbl val="1"/>
      </c:catAx>
      <c:valAx>
        <c:axId val="31633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3424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(KA:4.15, Hajonta:1.03)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0.0</c:v>
                </c:pt>
                <c:pt idx="3">
                  <c:v>0.538</c:v>
                </c:pt>
                <c:pt idx="4">
                  <c:v>0.385</c:v>
                </c:pt>
              </c:numCache>
            </c:numRef>
          </c:val>
        </c:ser>
        <c:gapWidth val="58"/>
        <c:axId val="183102"/>
        <c:axId val="316582"/>
        <c:overlap val="0"/>
      </c:barChart>
      <c:catAx>
        <c:axId val="18310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16582"/>
        <c:crosses val="autoZero"/>
        <c:auto val="1"/>
        <c:lblAlgn val="ctr"/>
        <c:lblOffset val="100"/>
        <c:noMultiLvlLbl val="1"/>
      </c:catAx>
      <c:valAx>
        <c:axId val="31658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8310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(KA:3.77, Hajonta:0.8)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0.231</c:v>
                </c:pt>
                <c:pt idx="3">
                  <c:v>0.538</c:v>
                </c:pt>
                <c:pt idx="4">
                  <c:v>0.154</c:v>
                </c:pt>
              </c:numCache>
            </c:numRef>
          </c:val>
        </c:ser>
        <c:gapWidth val="58"/>
        <c:axId val="829792"/>
        <c:axId val="16635"/>
        <c:overlap val="0"/>
      </c:barChart>
      <c:catAx>
        <c:axId val="82979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6635"/>
        <c:crosses val="autoZero"/>
        <c:auto val="1"/>
        <c:lblAlgn val="ctr"/>
        <c:lblOffset val="100"/>
        <c:noMultiLvlLbl val="1"/>
      </c:catAx>
      <c:valAx>
        <c:axId val="1663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2979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(KA:2.0, Hajonta:0.39)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0.077</c:v>
                </c:pt>
                <c:pt idx="1">
                  <c:v>0.846</c:v>
                </c:pt>
                <c:pt idx="2">
                  <c:v>0.077</c:v>
                </c:pt>
              </c:numCache>
            </c:numRef>
          </c:val>
        </c:ser>
        <c:gapWidth val="58"/>
        <c:axId val="199978"/>
        <c:axId val="757788"/>
        <c:overlap val="0"/>
      </c:barChart>
      <c:catAx>
        <c:axId val="19997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57788"/>
        <c:crosses val="autoZero"/>
        <c:auto val="1"/>
        <c:lblAlgn val="ctr"/>
        <c:lblOffset val="100"/>
        <c:noMultiLvlLbl val="1"/>
      </c:catAx>
      <c:valAx>
        <c:axId val="75778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9997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0.0</c:v>
                </c:pt>
                <c:pt idx="3">
                  <c:v>0.538</c:v>
                </c:pt>
                <c:pt idx="4">
                  <c:v>0.385</c:v>
                </c:pt>
              </c:numCache>
            </c:numRef>
          </c:val>
        </c:ser>
        <c:gapWidth val="58"/>
        <c:axId val="620648"/>
        <c:axId val="128453"/>
        <c:overlap val="0"/>
      </c:barChart>
      <c:catAx>
        <c:axId val="62064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28453"/>
        <c:crosses val="autoZero"/>
        <c:auto val="1"/>
        <c:lblAlgn val="ctr"/>
        <c:lblOffset val="100"/>
        <c:noMultiLvlLbl val="1"/>
      </c:catAx>
      <c:valAx>
        <c:axId val="12845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2064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(KA:4.31, Hajonta:0.82)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0.0</c:v>
                </c:pt>
                <c:pt idx="3">
                  <c:v>0.462</c:v>
                </c:pt>
                <c:pt idx="4">
                  <c:v>0.462</c:v>
                </c:pt>
              </c:numCache>
            </c:numRef>
          </c:val>
        </c:ser>
        <c:gapWidth val="58"/>
        <c:axId val="978941"/>
        <c:axId val="533162"/>
        <c:overlap val="0"/>
      </c:barChart>
      <c:catAx>
        <c:axId val="97894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33162"/>
        <c:crosses val="autoZero"/>
        <c:auto val="1"/>
        <c:lblAlgn val="ctr"/>
        <c:lblOffset val="100"/>
        <c:noMultiLvlLbl val="1"/>
      </c:catAx>
      <c:valAx>
        <c:axId val="53316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7894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(KA:4.31, Hajonta:0.61)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0.538</c:v>
                </c:pt>
                <c:pt idx="4">
                  <c:v>0.385</c:v>
                </c:pt>
              </c:numCache>
            </c:numRef>
          </c:val>
        </c:ser>
        <c:gapWidth val="58"/>
        <c:axId val="315975"/>
        <c:axId val="696984"/>
        <c:overlap val="0"/>
      </c:barChart>
      <c:catAx>
        <c:axId val="31597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96984"/>
        <c:crosses val="autoZero"/>
        <c:auto val="1"/>
        <c:lblAlgn val="ctr"/>
        <c:lblOffset val="100"/>
        <c:noMultiLvlLbl val="1"/>
      </c:catAx>
      <c:valAx>
        <c:axId val="69698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1597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Ohjatut harjoituksemme ovat monipuolisia</c:v>
                </c:pt>
                <c:pt idx="1">
                  <c:v>Treeneissä liikutaan paljon (ei jonottelua, seisoskelua, istuskelua)</c:v>
                </c:pt>
                <c:pt idx="2">
                  <c:v>Harjoitusten jälkeen minulla on aina tai lähes aina hyvä fiilis</c:v>
                </c:pt>
                <c:pt idx="3">
                  <c:v>Harjoittelen vapaa-ajalla omatoimisesti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3.54</c:v>
                </c:pt>
                <c:pt idx="1">
                  <c:v>4.23</c:v>
                </c:pt>
                <c:pt idx="2">
                  <c:v>4.15</c:v>
                </c:pt>
                <c:pt idx="3">
                  <c:v>3.92</c:v>
                </c:pt>
              </c:numCache>
            </c:numRef>
          </c:val>
        </c:ser>
        <c:gapWidth val="58"/>
        <c:axId val="101946"/>
        <c:axId val="905701"/>
        <c:overlap val="0"/>
      </c:barChart>
      <c:catAx>
        <c:axId val="10194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05701"/>
        <c:crosses val="autoZero"/>
        <c:auto val="1"/>
        <c:lblAlgn val="ctr"/>
        <c:lblOffset val="100"/>
        <c:noMultiLvlLbl val="1"/>
      </c:catAx>
      <c:valAx>
        <c:axId val="905701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01946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Ohjaajamme/Valmentajamme ovat kannustavia ja antavat positiivista palautetta</c:v>
                </c:pt>
                <c:pt idx="1">
                  <c:v>Ryhmämme/joukkueemme jäseniä kohdellaan tasapuolisesti</c:v>
                </c:pt>
                <c:pt idx="2">
                  <c:v>Uskallan kertoa omista ajatuksistani ja tunteistani ohjaajalle/valmentajille</c:v>
                </c:pt>
                <c:pt idx="3">
                  <c:v>Mielipiteitäni kuunnellaan ja mielipiteeni otetaan huomioon</c:v>
                </c:pt>
                <c:pt idx="4">
                  <c:v>Kunnioitan valmentajiani</c:v>
                </c:pt>
                <c:pt idx="5">
                  <c:v>Valmentajat antavat omalla käytöksellään hyvää esimerkkiä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4.08</c:v>
                </c:pt>
                <c:pt idx="1">
                  <c:v>4.08</c:v>
                </c:pt>
                <c:pt idx="2">
                  <c:v>4.23</c:v>
                </c:pt>
                <c:pt idx="3">
                  <c:v>4.23</c:v>
                </c:pt>
                <c:pt idx="4">
                  <c:v>4.46</c:v>
                </c:pt>
                <c:pt idx="5">
                  <c:v>3.85</c:v>
                </c:pt>
              </c:numCache>
            </c:numRef>
          </c:val>
        </c:ser>
        <c:gapWidth val="58"/>
        <c:axId val="931556"/>
        <c:axId val="805527"/>
        <c:overlap val="0"/>
      </c:barChart>
      <c:catAx>
        <c:axId val="93155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05527"/>
        <c:crosses val="autoZero"/>
        <c:auto val="1"/>
        <c:lblAlgn val="ctr"/>
        <c:lblOffset val="100"/>
        <c:noMultiLvlLbl val="1"/>
      </c:catAx>
      <c:valAx>
        <c:axId val="805527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31556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Kilpaileminen on minulle mielekästä</c:v>
                </c:pt>
                <c:pt idx="1">
                  <c:v>Saan kannustusta valmentajiltani kilpailutilanteissa</c:v>
                </c:pt>
                <c:pt idx="2">
                  <c:v>Perheelleni on tärkeää, että menestyn kilpailuissa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4.31</c:v>
                </c:pt>
                <c:pt idx="1">
                  <c:v>4.15</c:v>
                </c:pt>
                <c:pt idx="2">
                  <c:v>3.77</c:v>
                </c:pt>
              </c:numCache>
            </c:numRef>
          </c:val>
        </c:ser>
        <c:gapWidth val="58"/>
        <c:axId val="898381"/>
        <c:axId val="97590"/>
        <c:overlap val="0"/>
      </c:barChart>
      <c:catAx>
        <c:axId val="89838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7590"/>
        <c:crosses val="autoZero"/>
        <c:auto val="1"/>
        <c:lblAlgn val="ctr"/>
        <c:lblOffset val="100"/>
        <c:noMultiLvlLbl val="1"/>
      </c:catAx>
      <c:valAx>
        <c:axId val="97590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98381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Viihdyn treeneissä hyvin</c:v>
                </c:pt>
                <c:pt idx="1">
                  <c:v>Viihdyn hyvin ryhmässäni/joukkueessani</c:v>
                </c:pt>
                <c:pt idx="2">
                  <c:v>Joukkueessa/ryhmässämme on hyvä yhteishenki ja kannustava ilmapiiri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4.23</c:v>
                </c:pt>
                <c:pt idx="1">
                  <c:v>4.31</c:v>
                </c:pt>
                <c:pt idx="2">
                  <c:v>4.31</c:v>
                </c:pt>
              </c:numCache>
            </c:numRef>
          </c:val>
        </c:ser>
        <c:gapWidth val="58"/>
        <c:axId val="684909"/>
        <c:axId val="805768"/>
        <c:overlap val="0"/>
      </c:barChart>
      <c:catAx>
        <c:axId val="68490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05768"/>
        <c:crosses val="autoZero"/>
        <c:auto val="1"/>
        <c:lblAlgn val="ctr"/>
        <c:lblOffset val="100"/>
        <c:noMultiLvlLbl val="1"/>
      </c:catAx>
      <c:valAx>
        <c:axId val="805768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84909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(KA:4.0, Hajonta:1.18)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Alle vuoden</c:v>
                </c:pt>
                <c:pt idx="1">
                  <c:v>1-3 vuotta</c:v>
                </c:pt>
                <c:pt idx="2">
                  <c:v>3 -5 vuotta</c:v>
                </c:pt>
                <c:pt idx="3">
                  <c:v>5-10 vuotta</c:v>
                </c:pt>
                <c:pt idx="4">
                  <c:v>Yli 10 vuotta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0.077</c:v>
                </c:pt>
                <c:pt idx="2">
                  <c:v>0.0</c:v>
                </c:pt>
                <c:pt idx="3">
                  <c:v>0.462</c:v>
                </c:pt>
                <c:pt idx="4">
                  <c:v>0.385</c:v>
                </c:pt>
              </c:numCache>
            </c:numRef>
          </c:val>
        </c:ser>
        <c:gapWidth val="58"/>
        <c:axId val="286760"/>
        <c:axId val="296541"/>
        <c:overlap val="0"/>
      </c:barChart>
      <c:catAx>
        <c:axId val="286760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96541"/>
        <c:crosses val="autoZero"/>
        <c:auto val="1"/>
        <c:lblAlgn val="ctr"/>
        <c:lblOffset val="100"/>
        <c:noMultiLvlLbl val="1"/>
      </c:catAx>
      <c:valAx>
        <c:axId val="29654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8676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7. Harjoittelu</c:v>
                </c:pt>
                <c:pt idx="1">
                  <c:v>12. Ohjaus/valmennus</c:v>
                </c:pt>
                <c:pt idx="2">
                  <c:v>13. Kilpailut/ottelut</c:v>
                </c:pt>
                <c:pt idx="3">
                  <c:v>15. Ryhmähenki</c:v>
                </c:pt>
                <c:pt idx="4">
                  <c:v>KESKIARVO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3.96</c:v>
                </c:pt>
                <c:pt idx="1">
                  <c:v>4.15</c:v>
                </c:pt>
                <c:pt idx="2">
                  <c:v>4.08</c:v>
                </c:pt>
                <c:pt idx="3">
                  <c:v>4.28</c:v>
                </c:pt>
                <c:pt idx="4">
                  <c:v>4.12</c:v>
                </c:pt>
              </c:numCache>
            </c:numRef>
          </c:val>
        </c:ser>
        <c:gapWidth val="58"/>
        <c:axId val="23531"/>
        <c:axId val="678662"/>
        <c:overlap val="0"/>
      </c:barChart>
      <c:catAx>
        <c:axId val="23531"/>
        <c:scaling/>
        <c:delete val="0"/>
        <c:axPos val="b"/>
        <c:majorTickMark val="none"/>
        <c:minorTickMark val="none"/>
        <c:tickLblPos val="nextTo"/>
        <c:txPr>
          <a:bodyPr rot="-2700000"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78662"/>
        <c:crosses val="autoZero"/>
        <c:auto val="1"/>
        <c:lblAlgn val="ctr"/>
        <c:lblOffset val="100"/>
        <c:noMultiLvlLbl val="1"/>
      </c:catAx>
      <c:valAx>
        <c:axId val="678662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3531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15. Ryhmähenki</c:v>
                </c:pt>
                <c:pt idx="1">
                  <c:v>12. Ohjaus/valmennus</c:v>
                </c:pt>
                <c:pt idx="2">
                  <c:v>13. Kilpailut/ottelut</c:v>
                </c:pt>
                <c:pt idx="3">
                  <c:v>7. Harjoittelu</c:v>
                </c:pt>
                <c:pt idx="4">
                  <c:v>KESKIARVO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4.28</c:v>
                </c:pt>
                <c:pt idx="1">
                  <c:v>4.15</c:v>
                </c:pt>
                <c:pt idx="2">
                  <c:v>4.08</c:v>
                </c:pt>
                <c:pt idx="3">
                  <c:v>3.96</c:v>
                </c:pt>
                <c:pt idx="4">
                  <c:v>4.12</c:v>
                </c:pt>
              </c:numCache>
            </c:numRef>
          </c:val>
        </c:ser>
        <c:gapWidth val="58"/>
        <c:axId val="447119"/>
        <c:axId val="775881"/>
        <c:overlap val="0"/>
      </c:barChart>
      <c:catAx>
        <c:axId val="447119"/>
        <c:scaling/>
        <c:delete val="0"/>
        <c:axPos val="b"/>
        <c:majorTickMark val="none"/>
        <c:minorTickMark val="none"/>
        <c:tickLblPos val="nextTo"/>
        <c:txPr>
          <a:bodyPr rot="-2700000"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75881"/>
        <c:crosses val="autoZero"/>
        <c:auto val="1"/>
        <c:lblAlgn val="ctr"/>
        <c:lblOffset val="100"/>
        <c:noMultiLvlLbl val="1"/>
      </c:catAx>
      <c:valAx>
        <c:axId val="775881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47119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(KA:2.77, Hajonta:0.42)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Kerran viikossa</c:v>
                </c:pt>
                <c:pt idx="1">
                  <c:v>Kaksi kertaa viikossa</c:v>
                </c:pt>
                <c:pt idx="2">
                  <c:v>Kolme kertaa viikossa</c:v>
                </c:pt>
                <c:pt idx="3">
                  <c:v>Neljä kertaa viikossa</c:v>
                </c:pt>
                <c:pt idx="4">
                  <c:v>Viisi kertaa viikossa tai enemmän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0.231</c:v>
                </c:pt>
                <c:pt idx="2">
                  <c:v>0.769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gapWidth val="58"/>
        <c:axId val="171311"/>
        <c:axId val="880019"/>
        <c:overlap val="0"/>
      </c:barChart>
      <c:catAx>
        <c:axId val="17131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80019"/>
        <c:crosses val="autoZero"/>
        <c:auto val="1"/>
        <c:lblAlgn val="ctr"/>
        <c:lblOffset val="100"/>
        <c:noMultiLvlLbl val="1"/>
      </c:catAx>
      <c:valAx>
        <c:axId val="88001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7131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(KA:3.54, Hajonta:1.01)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0.385</c:v>
                </c:pt>
                <c:pt idx="3">
                  <c:v>0.385</c:v>
                </c:pt>
                <c:pt idx="4">
                  <c:v>0.154</c:v>
                </c:pt>
              </c:numCache>
            </c:numRef>
          </c:val>
        </c:ser>
        <c:gapWidth val="58"/>
        <c:axId val="340884"/>
        <c:axId val="978575"/>
        <c:overlap val="0"/>
      </c:barChart>
      <c:catAx>
        <c:axId val="34088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78575"/>
        <c:crosses val="autoZero"/>
        <c:auto val="1"/>
        <c:lblAlgn val="ctr"/>
        <c:lblOffset val="100"/>
        <c:noMultiLvlLbl val="1"/>
      </c:catAx>
      <c:valAx>
        <c:axId val="97857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4088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Hajonta:0.58)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0.615</c:v>
                </c:pt>
                <c:pt idx="4">
                  <c:v>0.308</c:v>
                </c:pt>
              </c:numCache>
            </c:numRef>
          </c:val>
        </c:ser>
        <c:gapWidth val="58"/>
        <c:axId val="557908"/>
        <c:axId val="706639"/>
        <c:overlap val="0"/>
      </c:barChart>
      <c:catAx>
        <c:axId val="55790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06639"/>
        <c:crosses val="autoZero"/>
        <c:auto val="1"/>
        <c:lblAlgn val="ctr"/>
        <c:lblOffset val="100"/>
        <c:noMultiLvlLbl val="1"/>
      </c:catAx>
      <c:valAx>
        <c:axId val="70663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5790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(KA:4.15, Hajonta:0.77)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0.0</c:v>
                </c:pt>
                <c:pt idx="3">
                  <c:v>0.615</c:v>
                </c:pt>
                <c:pt idx="4">
                  <c:v>0.308</c:v>
                </c:pt>
              </c:numCache>
            </c:numRef>
          </c:val>
        </c:ser>
        <c:gapWidth val="58"/>
        <c:axId val="592362"/>
        <c:axId val="917579"/>
        <c:overlap val="0"/>
      </c:barChart>
      <c:catAx>
        <c:axId val="59236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17579"/>
        <c:crosses val="autoZero"/>
        <c:auto val="1"/>
        <c:lblAlgn val="ctr"/>
        <c:lblOffset val="100"/>
        <c:noMultiLvlLbl val="1"/>
      </c:catAx>
      <c:valAx>
        <c:axId val="91757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9236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(KA:3.92, Hajonta:1.0)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0.154</c:v>
                </c:pt>
                <c:pt idx="2">
                  <c:v>0.077</c:v>
                </c:pt>
                <c:pt idx="3">
                  <c:v>0.462</c:v>
                </c:pt>
                <c:pt idx="4">
                  <c:v>0.308</c:v>
                </c:pt>
              </c:numCache>
            </c:numRef>
          </c:val>
        </c:ser>
        <c:gapWidth val="58"/>
        <c:axId val="733679"/>
        <c:axId val="519675"/>
        <c:overlap val="0"/>
      </c:barChart>
      <c:catAx>
        <c:axId val="733679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19675"/>
        <c:crosses val="autoZero"/>
        <c:auto val="1"/>
        <c:lblAlgn val="ctr"/>
        <c:lblOffset val="100"/>
        <c:noMultiLvlLbl val="1"/>
      </c:catAx>
      <c:valAx>
        <c:axId val="51967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3367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(KA:1.69,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helppoja</c:v>
                </c:pt>
                <c:pt idx="1">
                  <c:v>Sopivan haastavia</c:v>
                </c:pt>
                <c:pt idx="2">
                  <c:v>Liian haastavia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0.308</c:v>
                </c:pt>
                <c:pt idx="1">
                  <c:v>0.692</c:v>
                </c:pt>
                <c:pt idx="2">
                  <c:v>0.0</c:v>
                </c:pt>
              </c:numCache>
            </c:numRef>
          </c:val>
        </c:ser>
        <c:gapWidth val="58"/>
        <c:axId val="351537"/>
        <c:axId val="845709"/>
        <c:overlap val="0"/>
      </c:barChart>
      <c:catAx>
        <c:axId val="35153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45709"/>
        <c:crosses val="autoZero"/>
        <c:auto val="1"/>
        <c:lblAlgn val="ctr"/>
        <c:lblOffset val="100"/>
        <c:noMultiLvlLbl val="1"/>
      </c:catAx>
      <c:valAx>
        <c:axId val="84570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5153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handoutMasters/_rels/handoutMaster1.xml.rels><?xml version="1.0" encoding="UTF-8" standalone="yes"?>
<Relationships xmlns="http://schemas.openxmlformats.org/package/2006/relationships">
<Relationship Id="rId1" Target="../theme/theme3.xml" Type="http://schemas.openxmlformats.org/officeDocument/2006/relationships/theme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theme/theme1.xml" Type="http://schemas.openxmlformats.org/officeDocument/2006/relationships/them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0" r:id="rId3"/>
    <p:sldLayoutId id="2147483651" r:id="rId4"/>
    <p:sldLayoutId id="2147483657" r:id="rId5"/>
    <p:sldLayoutId id="2147483652" r:id="rId6"/>
    <p:sldLayoutId id="2147483655" r:id="rId7"/>
    <p:sldLayoutId id="2147483656" r:id="rId8"/>
    <p:sldLayoutId id="2147483659" r:id="rId9"/>
    <p:sldLayoutId id="2147483653" r:id="rId10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/Relationships>

</file>

<file path=ppt/slides/_rels/slide10.xml.rels><?xml version="1.0" encoding="UTF-8" standalone="yes"?>
<Relationships xmlns="http://schemas.openxmlformats.org/package/2006/relationships">
<Relationship Id="rId2" Target="../charts/chart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1.xml.rels><?xml version="1.0" encoding="UTF-8" standalone="yes"?>
<Relationships xmlns="http://schemas.openxmlformats.org/package/2006/relationships">
<Relationship Id="rId2" Target="../charts/chart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2.xml.rels><?xml version="1.0" encoding="UTF-8" standalone="yes"?>
<Relationships xmlns="http://schemas.openxmlformats.org/package/2006/relationships">
<Relationship Id="rId2" Target="../charts/chart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3.xml.rels><?xml version="1.0" encoding="UTF-8" standalone="yes"?>
<Relationships xmlns="http://schemas.openxmlformats.org/package/2006/relationships">
<Relationship Id="rId2" Target="../charts/chart1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4.xml.rels><?xml version="1.0" encoding="UTF-8" standalone="yes"?>
<Relationships xmlns="http://schemas.openxmlformats.org/package/2006/relationships">
<Relationship Id="rId2" Target="../charts/chart1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5.xml.rels><?xml version="1.0" encoding="UTF-8" standalone="yes"?>
<Relationships xmlns="http://schemas.openxmlformats.org/package/2006/relationships">
<Relationship Id="rId2" Target="../charts/chart1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6.xml.rels><?xml version="1.0" encoding="UTF-8" standalone="yes"?>
<Relationships xmlns="http://schemas.openxmlformats.org/package/2006/relationships">
<Relationship Id="rId2" Target="../charts/chart1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7.xml.rels><?xml version="1.0" encoding="UTF-8" standalone="yes"?>
<Relationships xmlns="http://schemas.openxmlformats.org/package/2006/relationships">
<Relationship Id="rId2" Target="../charts/chart1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8.xml.rels><?xml version="1.0" encoding="UTF-8" standalone="yes"?>
<Relationships xmlns="http://schemas.openxmlformats.org/package/2006/relationships">
<Relationship Id="rId2" Target="../charts/chart1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9.xml.rels><?xml version="1.0" encoding="UTF-8" standalone="yes"?>
<Relationships xmlns="http://schemas.openxmlformats.org/package/2006/relationships">
<Relationship Id="rId2" Target="../charts/chart1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.xml.rels><?xml version="1.0" encoding="UTF-8" standalone="yes"?>
<Relationships xmlns="http://schemas.openxmlformats.org/package/2006/relationships">
<Relationship Id="rId2" Target="../charts/chart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0.xml.rels><?xml version="1.0" encoding="UTF-8" standalone="yes"?>
<Relationships xmlns="http://schemas.openxmlformats.org/package/2006/relationships">
<Relationship Id="rId2" Target="../charts/chart1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1.xml.rels><?xml version="1.0" encoding="UTF-8" standalone="yes"?>
<Relationships xmlns="http://schemas.openxmlformats.org/package/2006/relationships">
<Relationship Id="rId2" Target="../charts/chart1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2.xml.rels><?xml version="1.0" encoding="UTF-8" standalone="yes"?>
<Relationships xmlns="http://schemas.openxmlformats.org/package/2006/relationships">
<Relationship Id="rId2" Target="../charts/chart1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3.xml.rels><?xml version="1.0" encoding="UTF-8" standalone="yes"?>
<Relationships xmlns="http://schemas.openxmlformats.org/package/2006/relationships">
<Relationship Id="rId2" Target="../charts/chart2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4.xml.rels><?xml version="1.0" encoding="UTF-8" standalone="yes"?>
<Relationships xmlns="http://schemas.openxmlformats.org/package/2006/relationships">
<Relationship Id="rId2" Target="../charts/chart2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5.xml.rels><?xml version="1.0" encoding="UTF-8" standalone="yes"?>
<Relationships xmlns="http://schemas.openxmlformats.org/package/2006/relationships">
<Relationship Id="rId2" Target="../charts/chart2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6.xml.rels><?xml version="1.0" encoding="UTF-8" standalone="yes"?>
<Relationships xmlns="http://schemas.openxmlformats.org/package/2006/relationships">
<Relationship Id="rId2" Target="../charts/chart2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7.xml.rels><?xml version="1.0" encoding="UTF-8" standalone="yes"?>
<Relationships xmlns="http://schemas.openxmlformats.org/package/2006/relationships">
<Relationship Id="rId2" Target="../charts/chart2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8.xml.rels><?xml version="1.0" encoding="UTF-8" standalone="yes"?>
<Relationships xmlns="http://schemas.openxmlformats.org/package/2006/relationships">
<Relationship Id="rId2" Target="../charts/chart2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9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0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1.xml.rels><?xml version="1.0" encoding="UTF-8" standalone="yes"?>
<Relationships xmlns="http://schemas.openxmlformats.org/package/2006/relationships">
<Relationship Id="rId2" Target="../charts/chart2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2.xml.rels><?xml version="1.0" encoding="UTF-8" standalone="yes"?>
<Relationships xmlns="http://schemas.openxmlformats.org/package/2006/relationships">
<Relationship Id="rId2" Target="../charts/chart2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3.xml.rels><?xml version="1.0" encoding="UTF-8" standalone="yes"?>
<Relationships xmlns="http://schemas.openxmlformats.org/package/2006/relationships">
<Relationship Id="rId2" Target="../charts/chart2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4.xml.rels><?xml version="1.0" encoding="UTF-8" standalone="yes"?>
<Relationships xmlns="http://schemas.openxmlformats.org/package/2006/relationships">
<Relationship Id="rId2" Target="../charts/chart2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5.xml.rels><?xml version="1.0" encoding="UTF-8" standalone="yes"?>
<Relationships xmlns="http://schemas.openxmlformats.org/package/2006/relationships">
<Relationship Id="rId2" Target="../charts/chart3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6.xml.rels><?xml version="1.0" encoding="UTF-8" standalone="yes"?>
<Relationships xmlns="http://schemas.openxmlformats.org/package/2006/relationships">
<Relationship Id="rId2" Target="../charts/chart3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7.xml.rels><?xml version="1.0" encoding="UTF-8" standalone="yes"?>
<Relationships xmlns="http://schemas.openxmlformats.org/package/2006/relationships">
<Relationship Id="rId6" Target="../slideLayouts/slideLayout6.xml" Type="http://schemas.openxmlformats.org/officeDocument/2006/relationships/slideLayout"/>
</Relationships>

</file>

<file path=ppt/slides/_rels/slide4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5.xml.rels><?xml version="1.0" encoding="UTF-8" standalone="yes"?>
<Relationships xmlns="http://schemas.openxmlformats.org/package/2006/relationships">
<Relationship Id="rId2" Target="../charts/chart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6.xml.rels><?xml version="1.0" encoding="UTF-8" standalone="yes"?>
<Relationships xmlns="http://schemas.openxmlformats.org/package/2006/relationships">
<Relationship Id="rId2" Target="../charts/chart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7.xml.rels><?xml version="1.0" encoding="UTF-8" standalone="yes"?>
<Relationships xmlns="http://schemas.openxmlformats.org/package/2006/relationships">
<Relationship Id="rId2" Target="../charts/chart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8.xml.rels><?xml version="1.0" encoding="UTF-8" standalone="yes"?>
<Relationships xmlns="http://schemas.openxmlformats.org/package/2006/relationships">
<Relationship Id="rId2" Target="../charts/chart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9.xml.rels><?xml version="1.0" encoding="UTF-8" standalone="yes"?>
<Relationships xmlns="http://schemas.openxmlformats.org/package/2006/relationships">
<Relationship Id="rId2" Target="../charts/chart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true">
                <a:solidFill>
                  <a:srgbClr val="000000"/>
                </a:solidFill>
                <a:latin typeface="Arial"/>
              </a:rPr>
              <a:t>218. Sinettiseurojen tyytyväisyyskysely - Nuoret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false">
                <a:solidFill>
                  <a:srgbClr val="000000"/>
                </a:solidFill>
                <a:latin typeface="Arial"/>
              </a:rPr>
              <a:t>10/26/17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062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Harjoitusten jälkeen minulla on aina tai lähes aina hyvä fiilis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687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Harjoittelen vapaa-ajalla omatoimisesti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8. Harjoitukset ovat mielestäni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9. Ryhmällämme on harjoituksia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10. Harrastan myös muita lajeja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11. Liikun päivittäin (sisältää kaiken liikkumisen: koulumatkat, liikuntatunnit, harjoitukset, pihaliikunnan…) 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Ohjaajamme/Valmentajamme ovat kannustavia ja antavat positiivista palautetta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Ryhmämme/joukkueemme jäseniä kohdellaan tasapuolisesti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Uskallan kertoa omista ajatuksistani ja tunteistani ohjaajalle/valmentajille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Mielipiteitäni kuunnellaan ja mielipiteeni otetaan huomioon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1. Laji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Kunnioitan valmentajiani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Valmentajat antavat omalla käytöksellään hyvää esimerkkiä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Kilpaileminen on minulle mielekästä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Saan kannustusta valmentajiltani kilpailutilanteissa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Perheelleni on tärkeää, että menestyn kilpailuissa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14. Ryhmällämme/ joukkueellamme on kilpailuja​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Viihdyn treeneissä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Viihdyn hyvin ryhmässäni/joukkueessani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Joukkueessa/ryhmässämme on hyvä yhteishenki ja kannustava ilmapiiri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16. Mikä on parasta urheiluharrastuksessa?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Kaverit, liikunta ja pelit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Kaverit, hyvät pelit, henki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Hyvä mieli, ystävät, onnistumiset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Kaverit ja kehittyminen.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Yhdessäolo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pelailu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pelailu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2. Seura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17. Mikä urheiluharrastuksessa on epämieluisinta?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Ajoittainen epävarmuus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Jos vituttaa niin kaikki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Loukkaantumiset.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rahan ja ajan liika kuluminen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rahan ja ajan liika kuluminen</a:t>
            </a:r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7. Harjoittelu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12. Ohjaus/valmennus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13. Kilpailut/ottelut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15. Ryhmähenki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Kokonaiskeskiarvot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Osa-alueiden keskiarvot suuruusjärjestyksessä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true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3. Joukkue/ryhmä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c pojat ja miehet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Naisten suomensarja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C-pojat, miehet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C-Pojat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c-pojat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miehet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4. Ikäni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5. Olen harrastanut/kilpaillut seurassa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6. Minulla on ohjattuja treenejä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062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Ohjatut harjoituksemme ovat monipuolisia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8437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Treeneissä liikutaan paljon (ei jonottelua, seisoskelua, istuskelua)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0</Words>
  <Application>Microsoft Office PowerPoint</Application>
  <PresentationFormat>Näytössä katseltava diaesitys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0</vt:i4>
      </vt:variant>
    </vt:vector>
  </HeadingPairs>
  <TitlesOfParts>
    <vt:vector size="3" baseType="lpstr">
      <vt:lpstr>Arial</vt:lpstr>
      <vt:lpstr>Calibri</vt:lpstr>
      <vt:lpstr>Surveypal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2012-05-09T09:21:34Z</dcterms:created>
  <dc:creator>surveypal2</dc:creator>
  <cp:lastModifiedBy>Kalle Malin</cp:lastModifiedBy>
  <dcterms:modified xsi:type="dcterms:W3CDTF">2015-10-01T13:35:56Z</dcterms:modified>
  <cp:revision>41</cp:revision>
  <dc:title>PowerPoint-esitys</dc:title>
</cp:coreProperties>
</file>