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ms-excel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<Relationship Id="rId1" Target="ppt/presentation.xml" Type="http://schemas.openxmlformats.org/officeDocument/2006/relationships/officeDocument"/>
<Relationship Id="rId2" Target="docProps/thumbnail.jpeg" Type="http://schemas.openxmlformats.org/package/2006/relationships/metadata/thumbnail"/>
<Relationship Id="rId3" Target="docProps/core.xml" Type="http://schemas.openxmlformats.org/package/2006/relationships/metadata/core-properties"/>
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722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8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<Relationship Id="rId1" Target="slideMasters/slideMaster1.xml" Type="http://schemas.openxmlformats.org/officeDocument/2006/relationships/slideMaster"/>
<Relationship Id="rId10" Target="slides/slide3.xml" Type="http://schemas.openxmlformats.org/officeDocument/2006/relationships/slide"/>
<Relationship Id="rId11" Target="slides/slide4.xml" Type="http://schemas.openxmlformats.org/officeDocument/2006/relationships/slide"/>
<Relationship Id="rId12" Target="slides/slide5.xml" Type="http://schemas.openxmlformats.org/officeDocument/2006/relationships/slide"/>
<Relationship Id="rId13" Target="slides/slide6.xml" Type="http://schemas.openxmlformats.org/officeDocument/2006/relationships/slide"/>
<Relationship Id="rId14" Target="slides/slide7.xml" Type="http://schemas.openxmlformats.org/officeDocument/2006/relationships/slide"/>
<Relationship Id="rId15" Target="slides/slide8.xml" Type="http://schemas.openxmlformats.org/officeDocument/2006/relationships/slide"/>
<Relationship Id="rId16" Target="slides/slide9.xml" Type="http://schemas.openxmlformats.org/officeDocument/2006/relationships/slide"/>
<Relationship Id="rId17" Target="slides/slide10.xml" Type="http://schemas.openxmlformats.org/officeDocument/2006/relationships/slide"/>
<Relationship Id="rId18" Target="slides/slide11.xml" Type="http://schemas.openxmlformats.org/officeDocument/2006/relationships/slide"/>
<Relationship Id="rId19" Target="slides/slide12.xml" Type="http://schemas.openxmlformats.org/officeDocument/2006/relationships/slide"/>
<Relationship Id="rId2" Target="notesMasters/notesMaster1.xml" Type="http://schemas.openxmlformats.org/officeDocument/2006/relationships/notesMaster"/>
<Relationship Id="rId20" Target="slides/slide13.xml" Type="http://schemas.openxmlformats.org/officeDocument/2006/relationships/slide"/>
<Relationship Id="rId21" Target="slides/slide14.xml" Type="http://schemas.openxmlformats.org/officeDocument/2006/relationships/slide"/>
<Relationship Id="rId22" Target="slides/slide15.xml" Type="http://schemas.openxmlformats.org/officeDocument/2006/relationships/slide"/>
<Relationship Id="rId3" Target="handoutMasters/handoutMaster1.xml" Type="http://schemas.openxmlformats.org/officeDocument/2006/relationships/handoutMaster"/>
<Relationship Id="rId4" Target="presProps.xml" Type="http://schemas.openxmlformats.org/officeDocument/2006/relationships/presProps"/>
<Relationship Id="rId5" Target="viewProps.xml" Type="http://schemas.openxmlformats.org/officeDocument/2006/relationships/viewProps"/>
<Relationship Id="rId6" Target="theme/theme1.xml" Type="http://schemas.openxmlformats.org/officeDocument/2006/relationships/theme"/>
<Relationship Id="rId7" Target="tableStyles.xml" Type="http://schemas.openxmlformats.org/officeDocument/2006/relationships/tableStyles"/>
<Relationship Id="rId8" Target="slides/slide1.xml" Type="http://schemas.openxmlformats.org/officeDocument/2006/relationships/slide"/>
<Relationship Id="rId9" Target="slides/slide2.xml" Type="http://schemas.openxmlformats.org/officeDocument/2006/relationships/slide"/>
</Relationships>

</file>

<file path=ppt/charts/_rels/chart1.xml.rels><?xml version="1.0" encoding="UTF-8" standalone="yes"?>
<Relationships xmlns="http://schemas.openxmlformats.org/package/2006/relationships">
<Relationship Id="rId1" Target="../embeddings/excel1.xlsx" Type="http://schemas.openxmlformats.org/officeDocument/2006/relationships/package"/>
</Relationships>

</file>

<file path=ppt/charts/_rels/chart2.xml.rels><?xml version="1.0" encoding="UTF-8" standalone="yes"?>
<Relationships xmlns="http://schemas.openxmlformats.org/package/2006/relationships">
<Relationship Id="rId1" Target="../embeddings/excel2.xlsx" Type="http://schemas.openxmlformats.org/officeDocument/2006/relationships/package"/>
</Relationships>

</file>

<file path=ppt/charts/_rels/chart3.xml.rels><?xml version="1.0" encoding="UTF-8" standalone="yes"?>
<Relationships xmlns="http://schemas.openxmlformats.org/package/2006/relationships">
<Relationship Id="rId1" Target="../embeddings/excel3.xlsx" Type="http://schemas.openxmlformats.org/officeDocument/2006/relationships/package"/>
</Relationships>

</file>

<file path=ppt/charts/_rels/chart4.xml.rels><?xml version="1.0" encoding="UTF-8" standalone="yes"?>
<Relationships xmlns="http://schemas.openxmlformats.org/package/2006/relationships">
<Relationship Id="rId1" Target="../embeddings/excel4.xlsx" Type="http://schemas.openxmlformats.org/officeDocument/2006/relationships/package"/>
</Relationships>

</file>

<file path=ppt/charts/_rels/chart5.xml.rels><?xml version="1.0" encoding="UTF-8" standalone="yes"?>
<Relationships xmlns="http://schemas.openxmlformats.org/package/2006/relationships">
<Relationship Id="rId1" Target="../embeddings/excel5.xlsx" Type="http://schemas.openxmlformats.org/officeDocument/2006/relationships/package"/>
</Relationships>

</file>

<file path=ppt/charts/_rels/chart6.xml.rels><?xml version="1.0" encoding="UTF-8" standalone="yes"?>
<Relationships xmlns="http://schemas.openxmlformats.org/package/2006/relationships">
<Relationship Id="rId1" Target="../embeddings/excel6.xlsx" Type="http://schemas.openxmlformats.org/officeDocument/2006/relationships/package"/>
</Relationships>

</file>

<file path=ppt/charts/_rels/chart7.xml.rels><?xml version="1.0" encoding="UTF-8" standalone="yes"?>
<Relationships xmlns="http://schemas.openxmlformats.org/package/2006/relationships">
<Relationship Id="rId1" Target="../embeddings/excel7.xlsx" Type="http://schemas.openxmlformats.org/officeDocument/2006/relationships/package"/>
</Relationships>

</file>

<file path=ppt/charts/_rels/chart8.xml.rels><?xml version="1.0" encoding="UTF-8" standalone="yes"?>
<Relationships xmlns="http://schemas.openxmlformats.org/package/2006/relationships">
<Relationship Id="rId1" Target="../embeddings/excel8.xlsx" Type="http://schemas.openxmlformats.org/officeDocument/2006/relationships/package"/>
</Relationships>

</file>

<file path=ppt/charts/_rels/chart9.xml.rels><?xml version="1.0" encoding="UTF-8" standalone="yes"?>
<Relationships xmlns="http://schemas.openxmlformats.org/package/2006/relationships">
<Relationship Id="rId1" Target="../embeddings/excel9.xlsx" Type="http://schemas.openxmlformats.org/officeDocument/2006/relationships/package"/>
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(KA:33.0, Hajonta:0.0)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T1!$A$2:$A$56</c:f>
              <c:strCache>
                <c:ptCount val="55"/>
                <c:pt idx="0">
                  <c:v>Aikido</c:v>
                </c:pt>
                <c:pt idx="1">
                  <c:v>Alppihiihto</c:v>
                </c:pt>
                <c:pt idx="2">
                  <c:v>Amerikkalainen jalkapallo</c:v>
                </c:pt>
                <c:pt idx="3">
                  <c:v>Ammunta</c:v>
                </c:pt>
                <c:pt idx="4">
                  <c:v>Ampumahiihto</c:v>
                </c:pt>
                <c:pt idx="5">
                  <c:v>Autourheilu</c:v>
                </c:pt>
                <c:pt idx="6">
                  <c:v>Cheerleading</c:v>
                </c:pt>
                <c:pt idx="7">
                  <c:v>Golf</c:v>
                </c:pt>
                <c:pt idx="8">
                  <c:v>Hiihto</c:v>
                </c:pt>
                <c:pt idx="9">
                  <c:v>Ilmailu</c:v>
                </c:pt>
                <c:pt idx="10">
                  <c:v>ITF taekwondo</c:v>
                </c:pt>
                <c:pt idx="11">
                  <c:v>Jääkiekko</c:v>
                </c:pt>
                <c:pt idx="12">
                  <c:v>Jääpallo</c:v>
                </c:pt>
                <c:pt idx="13">
                  <c:v>Jalkapallo</c:v>
                </c:pt>
                <c:pt idx="14">
                  <c:v>Jousiammunta</c:v>
                </c:pt>
                <c:pt idx="15">
                  <c:v>Judo</c:v>
                </c:pt>
                <c:pt idx="16">
                  <c:v>Karate</c:v>
                </c:pt>
                <c:pt idx="17">
                  <c:v>Käsipallo</c:v>
                </c:pt>
                <c:pt idx="18">
                  <c:v>Kaukalopallo</c:v>
                </c:pt>
                <c:pt idx="19">
                  <c:v>Keilailu</c:v>
                </c:pt>
                <c:pt idx="20">
                  <c:v>Koripallo</c:v>
                </c:pt>
                <c:pt idx="21">
                  <c:v>Laskettelu</c:v>
                </c:pt>
                <c:pt idx="22">
                  <c:v>Lentopallo</c:v>
                </c:pt>
                <c:pt idx="23">
                  <c:v>Luistelu</c:v>
                </c:pt>
                <c:pt idx="24">
                  <c:v>Lumilautailu</c:v>
                </c:pt>
                <c:pt idx="25">
                  <c:v>Mäkihyppy</c:v>
                </c:pt>
                <c:pt idx="26">
                  <c:v>Melonta</c:v>
                </c:pt>
                <c:pt idx="27">
                  <c:v>Miekkailu</c:v>
                </c:pt>
                <c:pt idx="28">
                  <c:v>Moottoriurheilu</c:v>
                </c:pt>
                <c:pt idx="29">
                  <c:v>Nyrkkeily</c:v>
                </c:pt>
                <c:pt idx="30">
                  <c:v>Paini</c:v>
                </c:pt>
                <c:pt idx="31">
                  <c:v>Painonnosto</c:v>
                </c:pt>
                <c:pt idx="32">
                  <c:v>Pesäpallo</c:v>
                </c:pt>
                <c:pt idx="33">
                  <c:v>Pöytätennis</c:v>
                </c:pt>
                <c:pt idx="34">
                  <c:v>Purjehdus ja veneily</c:v>
                </c:pt>
                <c:pt idx="35">
                  <c:v>Pyöräily</c:v>
                </c:pt>
                <c:pt idx="36">
                  <c:v>Racketlon</c:v>
                </c:pt>
                <c:pt idx="37">
                  <c:v>Ratsastus</c:v>
                </c:pt>
                <c:pt idx="38">
                  <c:v>Ringette</c:v>
                </c:pt>
                <c:pt idx="39">
                  <c:v>Rullaluistelu</c:v>
                </c:pt>
                <c:pt idx="40">
                  <c:v>Salibandy</c:v>
                </c:pt>
                <c:pt idx="41">
                  <c:v>Soutu</c:v>
                </c:pt>
                <c:pt idx="42">
                  <c:v>Squash</c:v>
                </c:pt>
                <c:pt idx="43">
                  <c:v>Sukellus</c:v>
                </c:pt>
                <c:pt idx="44">
                  <c:v>Sulkapallo</c:v>
                </c:pt>
                <c:pt idx="45">
                  <c:v>Suunnistus</c:v>
                </c:pt>
                <c:pt idx="46">
                  <c:v>Taekwondo</c:v>
                </c:pt>
                <c:pt idx="47">
                  <c:v>Taido</c:v>
                </c:pt>
                <c:pt idx="48">
                  <c:v>Taitoluistelu</c:v>
                </c:pt>
                <c:pt idx="49">
                  <c:v>Tanssi</c:v>
                </c:pt>
                <c:pt idx="50">
                  <c:v>Tennis</c:v>
                </c:pt>
                <c:pt idx="51">
                  <c:v>Uinti</c:v>
                </c:pt>
                <c:pt idx="52">
                  <c:v>Voimistelu</c:v>
                </c:pt>
                <c:pt idx="53">
                  <c:v>Yleisurheilu</c:v>
                </c:pt>
                <c:pt idx="54">
                  <c:v>Jokin muu, mikä</c:v>
                </c:pt>
              </c:strCache>
            </c:strRef>
          </c:cat>
          <c:val>
            <c:numRef>
              <c:f>T1!$B$2:$B$56</c:f>
              <c:numCache>
                <c:formatCode>0%</c:formatCode>
                <c:ptCount val="55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  <c:pt idx="10">
                  <c:v>0.0</c:v>
                </c:pt>
                <c:pt idx="11">
                  <c:v>0.0</c:v>
                </c:pt>
                <c:pt idx="12">
                  <c:v>0.0</c:v>
                </c:pt>
                <c:pt idx="13">
                  <c:v>0.0</c:v>
                </c:pt>
                <c:pt idx="14">
                  <c:v>0.0</c:v>
                </c:pt>
                <c:pt idx="15">
                  <c:v>0.0</c:v>
                </c:pt>
                <c:pt idx="16">
                  <c:v>0.0</c:v>
                </c:pt>
                <c:pt idx="17">
                  <c:v>0.0</c:v>
                </c:pt>
                <c:pt idx="18">
                  <c:v>0.0</c:v>
                </c:pt>
                <c:pt idx="19">
                  <c:v>0.0</c:v>
                </c:pt>
                <c:pt idx="20">
                  <c:v>0.0</c:v>
                </c:pt>
                <c:pt idx="21">
                  <c:v>0.0</c:v>
                </c:pt>
                <c:pt idx="22">
                  <c:v>0.0</c:v>
                </c:pt>
                <c:pt idx="23">
                  <c:v>0.0</c:v>
                </c:pt>
                <c:pt idx="24">
                  <c:v>0.0</c:v>
                </c:pt>
                <c:pt idx="25">
                  <c:v>0.0</c:v>
                </c:pt>
                <c:pt idx="26">
                  <c:v>0.0</c:v>
                </c:pt>
                <c:pt idx="27">
                  <c:v>0.0</c:v>
                </c:pt>
                <c:pt idx="28">
                  <c:v>0.0</c:v>
                </c:pt>
                <c:pt idx="29">
                  <c:v>0.0</c:v>
                </c:pt>
                <c:pt idx="30">
                  <c:v>0.0</c:v>
                </c:pt>
                <c:pt idx="31">
                  <c:v>0.0</c:v>
                </c:pt>
                <c:pt idx="32">
                  <c:v>1.0</c:v>
                </c:pt>
                <c:pt idx="33">
                  <c:v>0.0</c:v>
                </c:pt>
                <c:pt idx="34">
                  <c:v>0.0</c:v>
                </c:pt>
                <c:pt idx="35">
                  <c:v>0.0</c:v>
                </c:pt>
                <c:pt idx="36">
                  <c:v>0.0</c:v>
                </c:pt>
                <c:pt idx="37">
                  <c:v>0.0</c:v>
                </c:pt>
                <c:pt idx="38">
                  <c:v>0.0</c:v>
                </c:pt>
                <c:pt idx="39">
                  <c:v>0.0</c:v>
                </c:pt>
                <c:pt idx="40">
                  <c:v>0.0</c:v>
                </c:pt>
                <c:pt idx="41">
                  <c:v>0.0</c:v>
                </c:pt>
                <c:pt idx="42">
                  <c:v>0.0</c:v>
                </c:pt>
                <c:pt idx="43">
                  <c:v>0.0</c:v>
                </c:pt>
                <c:pt idx="44">
                  <c:v>0.0</c:v>
                </c:pt>
                <c:pt idx="45">
                  <c:v>0.0</c:v>
                </c:pt>
                <c:pt idx="46">
                  <c:v>0.0</c:v>
                </c:pt>
                <c:pt idx="47">
                  <c:v>0.0</c:v>
                </c:pt>
                <c:pt idx="48">
                  <c:v>0.0</c:v>
                </c:pt>
                <c:pt idx="49">
                  <c:v>0.0</c:v>
                </c:pt>
                <c:pt idx="50">
                  <c:v>0.0</c:v>
                </c:pt>
                <c:pt idx="51">
                  <c:v>0.0</c:v>
                </c:pt>
                <c:pt idx="52">
                  <c:v>0.0</c:v>
                </c:pt>
                <c:pt idx="53">
                  <c:v>0.0</c:v>
                </c:pt>
                <c:pt idx="54">
                  <c:v>0.0</c:v>
                </c:pt>
              </c:numCache>
            </c:numRef>
          </c:val>
        </c:ser>
        <c:gapWidth val="58"/>
        <c:axId val="154788"/>
        <c:axId val="644319"/>
        <c:overlap val="0"/>
      </c:barChart>
      <c:catAx>
        <c:axId val="154788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644319"/>
        <c:crosses val="autoZero"/>
        <c:auto val="1"/>
        <c:lblAlgn val="ctr"/>
        <c:lblOffset val="100"/>
        <c:noMultiLvlLbl val="1"/>
      </c:catAx>
      <c:valAx>
        <c:axId val="64431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15478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(KA:2.69, Hajonta:0.46)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Alle 7 vuotta</c:v>
                </c:pt>
                <c:pt idx="1">
                  <c:v>7-10 vuotta</c:v>
                </c:pt>
                <c:pt idx="2">
                  <c:v>11-13 vuotta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0.0</c:v>
                </c:pt>
                <c:pt idx="1">
                  <c:v>0.308</c:v>
                </c:pt>
                <c:pt idx="2">
                  <c:v>0.692</c:v>
                </c:pt>
              </c:numCache>
            </c:numRef>
          </c:val>
        </c:ser>
        <c:gapWidth val="58"/>
        <c:axId val="312467"/>
        <c:axId val="865846"/>
        <c:overlap val="0"/>
      </c:barChart>
      <c:catAx>
        <c:axId val="312467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865846"/>
        <c:crosses val="autoZero"/>
        <c:auto val="1"/>
        <c:lblAlgn val="ctr"/>
        <c:lblOffset val="100"/>
        <c:noMultiLvlLbl val="1"/>
      </c:catAx>
      <c:valAx>
        <c:axId val="865846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312467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(KA:2.77, Hajonta:0.42)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0.0</c:v>
                </c:pt>
                <c:pt idx="1">
                  <c:v>0.231</c:v>
                </c:pt>
                <c:pt idx="2">
                  <c:v>0.769</c:v>
                </c:pt>
              </c:numCache>
            </c:numRef>
          </c:val>
        </c:ser>
        <c:gapWidth val="58"/>
        <c:axId val="511084"/>
        <c:axId val="243308"/>
        <c:overlap val="0"/>
      </c:barChart>
      <c:catAx>
        <c:axId val="511084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43308"/>
        <c:crosses val="autoZero"/>
        <c:auto val="1"/>
        <c:lblAlgn val="ctr"/>
        <c:lblOffset val="100"/>
        <c:noMultiLvlLbl val="1"/>
      </c:catAx>
      <c:valAx>
        <c:axId val="243308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511084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(KA:2.69, Hajonta:0.46)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0.0</c:v>
                </c:pt>
                <c:pt idx="1">
                  <c:v>0.308</c:v>
                </c:pt>
                <c:pt idx="2">
                  <c:v>0.692</c:v>
                </c:pt>
              </c:numCache>
            </c:numRef>
          </c:val>
        </c:ser>
        <c:gapWidth val="58"/>
        <c:axId val="760348"/>
        <c:axId val="490952"/>
        <c:overlap val="0"/>
      </c:barChart>
      <c:catAx>
        <c:axId val="760348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490952"/>
        <c:crosses val="autoZero"/>
        <c:auto val="1"/>
        <c:lblAlgn val="ctr"/>
        <c:lblOffset val="100"/>
        <c:noMultiLvlLbl val="1"/>
      </c:catAx>
      <c:valAx>
        <c:axId val="490952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60348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(KA:2.85, Hajonta:0.36)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0.0</c:v>
                </c:pt>
                <c:pt idx="1">
                  <c:v>0.154</c:v>
                </c:pt>
                <c:pt idx="2">
                  <c:v>0.846</c:v>
                </c:pt>
              </c:numCache>
            </c:numRef>
          </c:val>
        </c:ser>
        <c:gapWidth val="58"/>
        <c:axId val="264085"/>
        <c:axId val="375539"/>
        <c:overlap val="0"/>
      </c:barChart>
      <c:catAx>
        <c:axId val="264085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375539"/>
        <c:crosses val="autoZero"/>
        <c:auto val="1"/>
        <c:lblAlgn val="ctr"/>
        <c:lblOffset val="100"/>
        <c:noMultiLvlLbl val="1"/>
      </c:catAx>
      <c:valAx>
        <c:axId val="37553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264085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(KA:2.77, Hajonta:0.42)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0.0</c:v>
                </c:pt>
                <c:pt idx="1">
                  <c:v>0.231</c:v>
                </c:pt>
                <c:pt idx="2">
                  <c:v>0.769</c:v>
                </c:pt>
              </c:numCache>
            </c:numRef>
          </c:val>
        </c:ser>
        <c:gapWidth val="58"/>
        <c:axId val="177053"/>
        <c:axId val="124563"/>
        <c:overlap val="0"/>
      </c:barChart>
      <c:catAx>
        <c:axId val="177053"/>
        <c:scaling/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124563"/>
        <c:crosses val="autoZero"/>
        <c:auto val="1"/>
        <c:lblAlgn val="ctr"/>
        <c:lblOffset val="100"/>
        <c:noMultiLvlLbl val="1"/>
      </c:catAx>
      <c:valAx>
        <c:axId val="124563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177053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(KA:1.77, Hajonta:0.42)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Liian vähän</c:v>
                </c:pt>
                <c:pt idx="1">
                  <c:v>Sopivasti</c:v>
                </c:pt>
                <c:pt idx="2">
                  <c:v>Liian usein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0.231</c:v>
                </c:pt>
                <c:pt idx="1">
                  <c:v>0.769</c:v>
                </c:pt>
                <c:pt idx="2">
                  <c:v>0.0</c:v>
                </c:pt>
              </c:numCache>
            </c:numRef>
          </c:val>
        </c:ser>
        <c:gapWidth val="58"/>
        <c:axId val="599276"/>
        <c:axId val="260660"/>
        <c:overlap val="0"/>
      </c:barChart>
      <c:catAx>
        <c:axId val="599276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260660"/>
        <c:crosses val="autoZero"/>
        <c:auto val="1"/>
        <c:lblAlgn val="ctr"/>
        <c:lblOffset val="100"/>
        <c:noMultiLvlLbl val="1"/>
      </c:catAx>
      <c:valAx>
        <c:axId val="260660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59927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 (KA:1.85, Hajonta:0.36) (Vastauksia:13)</c:v>
                </c:pt>
              </c:strCache>
            </c:strRef>
          </c:tx>
          <c:dLbls>
            <c:numFmt formatCode="0.0\ %" sourceLinked="0"/>
            <c:txPr>
              <a:bodyPr/>
              <a:p>
                <a:pPr algn="l">
                  <a:defRPr b="0" spc="100" sz="1000">
                    <a:solidFill>
                      <a:srgbClr val="000000"/>
                    </a:solidFill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T1!$A$2:$A$4</c:f>
              <c:strCache>
                <c:ptCount val="3"/>
                <c:pt idx="0">
                  <c:v>Liian vähän</c:v>
                </c:pt>
                <c:pt idx="1">
                  <c:v>Sopivasti</c:v>
                </c:pt>
                <c:pt idx="2">
                  <c:v>Liian usein</c:v>
                </c:pt>
              </c:strCache>
            </c:strRef>
          </c:cat>
          <c:val>
            <c:numRef>
              <c:f>T1!$B$2:$B$4</c:f>
              <c:numCache>
                <c:formatCode>0%</c:formatCode>
                <c:ptCount val="3"/>
                <c:pt idx="0">
                  <c:v>0.154</c:v>
                </c:pt>
                <c:pt idx="1">
                  <c:v>0.846</c:v>
                </c:pt>
                <c:pt idx="2">
                  <c:v>0.0</c:v>
                </c:pt>
              </c:numCache>
            </c:numRef>
          </c:val>
        </c:ser>
        <c:gapWidth val="58"/>
        <c:axId val="46376"/>
        <c:axId val="40469"/>
        <c:overlap val="0"/>
      </c:barChart>
      <c:catAx>
        <c:axId val="46376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0469"/>
        <c:crosses val="autoZero"/>
        <c:auto val="1"/>
        <c:lblAlgn val="ctr"/>
        <c:lblOffset val="100"/>
        <c:noMultiLvlLbl val="1"/>
      </c:catAx>
      <c:valAx>
        <c:axId val="40469"/>
        <c:scaling>
          <c:max val="1.0"/>
          <c:min val="0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numFmt formatCode="0.0\ %" sourceLinked="0"/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solidFill>
                  <a:srgbClr val="000000"/>
                </a:solidFill>
                <a:latin typeface="Arial"/>
              </a:defRPr>
            </a:pPr>
            <a:r>
              <a:t/>
            </a:r>
          </a:p>
        </c:txPr>
        <c:crossAx val="46376"/>
        <c:crosses val="autoZero"/>
        <c:crossBetween val="between"/>
        <c:majorUnit val="0.2"/>
      </c:valAx>
    </c:plotArea>
    <c:legend>
      <c:legendPos val="b"/>
      <c:layout/>
      <c:overlay val="0"/>
      <c:txPr>
        <a:bodyPr/>
        <a:p>
          <a:pPr algn="l">
            <a:defRPr b="0" spc="100" sz="1000">
              <a:solidFill>
                <a:srgbClr val="000000"/>
              </a:solidFill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roundedCorners val="1"/>
  <c:style val="18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T1!$B$1</c:f>
              <c:strCache>
                <c:ptCount val="1"/>
                <c:pt idx="0">
                  <c:v>Kaikki</c:v>
                </c:pt>
              </c:strCache>
            </c:strRef>
          </c:tx>
          <c:dLbls>
            <c:txPr>
              <a:bodyPr/>
              <a:p>
                <a:pPr algn="l">
                  <a:defRPr b="0" spc="100" sz="1000">
                    <a:latin typeface="Arial"/>
                  </a:defRPr>
                </a:pPr>
                <a:r>
                  <a:t/>
                </a:r>
              </a:p>
            </c:txPr>
            <c:showLegendKey val="0"/>
            <c:showVal val="1"/>
            <c:showCatName val="0"/>
            <c:showSerName val="0"/>
            <c:showBubbleSize val="0"/>
            <c:showLeaderLines val="0"/>
          </c:dLbls>
          <c:cat>
            <c:strRef>
              <c:f>T1!$A$2:$A$5</c:f>
              <c:strCache>
                <c:ptCount val="4"/>
                <c:pt idx="0">
                  <c:v>5. Harjoitukset ovat mielestäni</c:v>
                </c:pt>
                <c:pt idx="1">
                  <c:v>6. Ryhmämme ohjaaja/valmentaja on</c:v>
                </c:pt>
                <c:pt idx="2">
                  <c:v>7. Kilpailut/ottelut ovat mielestäni</c:v>
                </c:pt>
                <c:pt idx="3">
                  <c:v>8. Ryhmämme henki/fiilis on</c:v>
                </c:pt>
              </c:strCache>
            </c:strRef>
          </c:cat>
          <c:val>
            <c:numRef>
              <c:f>T1!$B$2:$B$5</c:f>
              <c:numCache>
                <c:formatCode>General</c:formatCode>
                <c:ptCount val="4"/>
                <c:pt idx="0">
                  <c:v>2.8</c:v>
                </c:pt>
                <c:pt idx="1">
                  <c:v>2.7</c:v>
                </c:pt>
                <c:pt idx="2">
                  <c:v>2.8</c:v>
                </c:pt>
                <c:pt idx="3">
                  <c:v>2.8</c:v>
                </c:pt>
              </c:numCache>
            </c:numRef>
          </c:val>
        </c:ser>
        <c:gapWidth val="58"/>
        <c:axId val="920757"/>
        <c:axId val="78623"/>
        <c:overlap val="0"/>
      </c:barChart>
      <c:catAx>
        <c:axId val="920757"/>
        <c:scaling>
          <c:orientation val="maxMin"/>
        </c:scaling>
        <c:delete val="0"/>
        <c:axPos val="b"/>
        <c:majorTickMark val="none"/>
        <c:minorTickMark val="none"/>
        <c:tickLblPos val="nextTo"/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78623"/>
        <c:crosses val="autoZero"/>
        <c:auto val="1"/>
        <c:lblAlgn val="ctr"/>
        <c:lblOffset val="100"/>
        <c:noMultiLvlLbl val="1"/>
      </c:catAx>
      <c:valAx>
        <c:axId val="78623"/>
        <c:scaling>
          <c:max val="3.0"/>
          <c:min val="1.0"/>
        </c:scaling>
        <c:delete val="0"/>
        <c:axPos val="l"/>
        <c:majorGridlines>
          <c:spPr>
            <a:ln>
              <a:solidFill>
                <a:srgbClr val="4F81BD">
                  <a:alpha val="20000"/>
                </a:srgbClr>
              </a:solidFill>
            </a:ln>
          </c:spPr>
        </c:majorGridlines>
        <c:majorTickMark val="none"/>
        <c:minorTickMark val="none"/>
        <c:tickLblPos val="high"/>
        <c:spPr>
          <a:ln>
            <a:noFill/>
          </a:ln>
        </c:spPr>
        <c:txPr>
          <a:bodyPr/>
          <a:p>
            <a:pPr algn="l">
              <a:defRPr b="0" spc="100" sz="1000">
                <a:latin typeface="Arial"/>
              </a:defRPr>
            </a:pPr>
            <a:r>
              <a:t/>
            </a:r>
          </a:p>
        </c:txPr>
        <c:crossAx val="920757"/>
        <c:crosses val="autoZero"/>
        <c:crossBetween val="between"/>
      </c:valAx>
    </c:plotArea>
    <c:legend>
      <c:legendPos val="b"/>
      <c:layout/>
      <c:overlay val="0"/>
      <c:txPr>
        <a:bodyPr/>
        <a:p>
          <a:pPr algn="l">
            <a:defRPr b="0" spc="100" sz="1000">
              <a:latin typeface="Arial"/>
            </a:defRPr>
          </a:pPr>
          <a:r>
            <a:t/>
          </a:r>
        </a:p>
      </c:txPr>
    </c:legend>
    <c:plotVisOnly val="1"/>
    <c:dispBlanksAs val="gap"/>
    <c:showDLblsOverMax val="1"/>
  </c:chart>
  <c:externalData r:id="rId1"/>
</c:chartSpace>
</file>

<file path=ppt/handoutMasters/_rels/handoutMaster1.xml.rels><?xml version="1.0" encoding="UTF-8" standalone="yes"?>
<Relationships xmlns="http://schemas.openxmlformats.org/package/2006/relationships">
<Relationship Id="rId1" Target="../theme/theme3.xml" Type="http://schemas.openxmlformats.org/officeDocument/2006/relationships/theme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1E765-1309-483C-AFBF-94DB7B3C30EC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97E8-5338-45F9-9231-60ED891F643E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044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
<Relationships xmlns="http://schemas.openxmlformats.org/package/2006/relationships">
<Relationship Id="rId1" Target="../theme/theme2.xml" Type="http://schemas.openxmlformats.org/officeDocument/2006/relationships/theme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C94F5-94A3-4F3E-BB9E-3D0EF9CB3F07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898C-9E1E-4ACD-A8BC-86A6DB1ADEF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yes"?>
<Relationships xmlns="http://schemas.openxmlformats.org/package/2006/relationships">
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/>
          <a:lstStyle/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305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227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360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728700"/>
            <a:ext cx="8229600" cy="5508612"/>
          </a:xfrm>
        </p:spPr>
        <p:txBody>
          <a:bodyPr/>
          <a:lstStyle>
            <a:lvl1pPr algn="l">
              <a:defRPr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6936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/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6316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  <p:sp>
        <p:nvSpPr>
          <p:cNvPr id="8" name="Chart"/>
          <p:cNvSpPr>
            <a:spLocks noGrp="1"/>
          </p:cNvSpPr>
          <p:nvPr>
            <p:ph type="chart" sz="quarter" idx="14" hasCustomPrompt="1"/>
          </p:nvPr>
        </p:nvSpPr>
        <p:spPr>
          <a:xfrm>
            <a:off x="457200" y="1773238"/>
            <a:ext cx="8229600" cy="44640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744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endParaRPr lang="fi-FI" dirty="0"/>
          </a:p>
        </p:txBody>
      </p:sp>
      <p:sp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/>
          <a:lstStyle>
            <a:lvl1pPr marL="0" indent="0" algn="r">
              <a:buNone/>
              <a:defRPr/>
            </a:lvl1pPr>
          </a:lstStyle>
          <a:p>
            <a:pPr lvl="0"/>
            <a:r>
              <a:rPr lang="en-US" dirty="0" smtClean="0"/>
              <a:t>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7251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art"/>
          <p:cNvSpPr>
            <a:spLocks noGrp="1"/>
          </p:cNvSpPr>
          <p:nvPr>
            <p:ph type="chart" sz="quarter" idx="13"/>
          </p:nvPr>
        </p:nvSpPr>
        <p:spPr>
          <a:xfrm>
            <a:off x="457200" y="457200"/>
            <a:ext cx="8229600" cy="5780112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219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able"/>
          <p:cNvSpPr>
            <a:spLocks noGrp="1"/>
          </p:cNvSpPr>
          <p:nvPr>
            <p:ph type="tbl" sz="quarter" idx="13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/>
          <a:lstStyle>
            <a:lvl1pPr algn="l">
              <a:defRPr/>
            </a:lvl1pPr>
          </a:lstStyle>
          <a:p>
            <a:endParaRPr lang="fi-FI" dirty="0"/>
          </a:p>
        </p:txBody>
      </p:sp>
      <p:sp>
        <p:nvSpPr>
          <p:cNvPr id="9" name="Text"/>
          <p:cNvSpPr>
            <a:spLocks noGrp="1"/>
          </p:cNvSpPr>
          <p:nvPr>
            <p:ph type="body" sz="quarter" idx="14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576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4823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
<Relationships xmlns="http://schemas.openxmlformats.org/package/2006/relationships">
<Relationship Id="rId1" Target="../slideLayouts/slideLayout1.xml" Type="http://schemas.openxmlformats.org/officeDocument/2006/relationships/slideLayout"/>
<Relationship Id="rId10" Target="../slideLayouts/slideLayout10.xml" Type="http://schemas.openxmlformats.org/officeDocument/2006/relationships/slideLayout"/>
<Relationship Id="rId11" Target="../theme/theme1.xml" Type="http://schemas.openxmlformats.org/officeDocument/2006/relationships/theme"/>
<Relationship Id="rId2" Target="../slideLayouts/slideLayout2.xml" Type="http://schemas.openxmlformats.org/officeDocument/2006/relationships/slideLayout"/>
<Relationship Id="rId3" Target="../slideLayouts/slideLayout3.xml" Type="http://schemas.openxmlformats.org/officeDocument/2006/relationships/slideLayout"/>
<Relationship Id="rId4" Target="../slideLayouts/slideLayout4.xml" Type="http://schemas.openxmlformats.org/officeDocument/2006/relationships/slideLayout"/>
<Relationship Id="rId5" Target="../slideLayouts/slideLayout5.xml" Type="http://schemas.openxmlformats.org/officeDocument/2006/relationships/slideLayout"/>
<Relationship Id="rId6" Target="../slideLayouts/slideLayout6.xml" Type="http://schemas.openxmlformats.org/officeDocument/2006/relationships/slideLayout"/>
<Relationship Id="rId7" Target="../slideLayouts/slideLayout7.xml" Type="http://schemas.openxmlformats.org/officeDocument/2006/relationships/slideLayout"/>
<Relationship Id="rId8" Target="../slideLayouts/slideLayout8.xml" Type="http://schemas.openxmlformats.org/officeDocument/2006/relationships/slideLayout"/>
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i-FI" dirty="0"/>
          </a:p>
        </p:txBody>
      </p:sp>
      <p:sp>
        <p:nvSpPr>
          <p:cNvPr id="3" name="Text"/>
          <p:cNvSpPr>
            <a:spLocks noGrp="1"/>
          </p:cNvSpPr>
          <p:nvPr>
            <p:ph type="body" idx="1"/>
          </p:nvPr>
        </p:nvSpPr>
        <p:spPr>
          <a:xfrm>
            <a:off x="457200" y="3060000"/>
            <a:ext cx="8229600" cy="16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 </a:t>
            </a:r>
            <a:endParaRPr lang="fi-FI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343E-EDD0-4501-988B-9A386F4E06D4}" type="datetimeFigureOut">
              <a:rPr lang="fi-FI" smtClean="0"/>
              <a:pPr/>
              <a:t>1.10.2015</a:t>
            </a:fld>
            <a:endParaRPr lang="fi-FI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10BCE-C936-43E6-9B11-F3CC9EFD4B4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095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4" r:id="rId2"/>
    <p:sldLayoutId id="2147483660" r:id="rId3"/>
    <p:sldLayoutId id="2147483651" r:id="rId4"/>
    <p:sldLayoutId id="2147483657" r:id="rId5"/>
    <p:sldLayoutId id="2147483652" r:id="rId6"/>
    <p:sldLayoutId id="2147483655" r:id="rId7"/>
    <p:sldLayoutId id="2147483656" r:id="rId8"/>
    <p:sldLayoutId id="2147483659" r:id="rId9"/>
    <p:sldLayoutId id="2147483653" r:id="rId10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<Relationship Id="rId1" Target="../slideLayouts/slideLayout1.xml" Type="http://schemas.openxmlformats.org/officeDocument/2006/relationships/slideLayout"/>
</Relationships>

</file>

<file path=ppt/slides/_rels/slide10.xml.rels><?xml version="1.0" encoding="UTF-8" standalone="yes"?>
<Relationships xmlns="http://schemas.openxmlformats.org/package/2006/relationships">
<Relationship Id="rId2" Target="../charts/chart7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1.xml.rels><?xml version="1.0" encoding="UTF-8" standalone="yes"?>
<Relationships xmlns="http://schemas.openxmlformats.org/package/2006/relationships">
<Relationship Id="rId2" Target="../charts/chart8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2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13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14.xml.rels><?xml version="1.0" encoding="UTF-8" standalone="yes"?>
<Relationships xmlns="http://schemas.openxmlformats.org/package/2006/relationships">
<Relationship Id="rId2" Target="../charts/chart9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15.xml.rels><?xml version="1.0" encoding="UTF-8" standalone="yes"?>
<Relationships xmlns="http://schemas.openxmlformats.org/package/2006/relationships">
<Relationship Id="rId6" Target="../slideLayouts/slideLayout6.xml" Type="http://schemas.openxmlformats.org/officeDocument/2006/relationships/slideLayout"/>
</Relationships>

</file>

<file path=ppt/slides/_rels/slide2.xml.rels><?xml version="1.0" encoding="UTF-8" standalone="yes"?>
<Relationships xmlns="http://schemas.openxmlformats.org/package/2006/relationships">
<Relationship Id="rId2" Target="../charts/chart1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3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4.xml.rels><?xml version="1.0" encoding="UTF-8" standalone="yes"?>
<Relationships xmlns="http://schemas.openxmlformats.org/package/2006/relationships">
<Relationship Id="rId4" Target="../slideLayouts/slideLayout4.xml" Type="http://schemas.openxmlformats.org/officeDocument/2006/relationships/slideLayout"/>
</Relationships>

</file>

<file path=ppt/slides/_rels/slide5.xml.rels><?xml version="1.0" encoding="UTF-8" standalone="yes"?>
<Relationships xmlns="http://schemas.openxmlformats.org/package/2006/relationships">
<Relationship Id="rId2" Target="../charts/chart2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6.xml.rels><?xml version="1.0" encoding="UTF-8" standalone="yes"?>
<Relationships xmlns="http://schemas.openxmlformats.org/package/2006/relationships">
<Relationship Id="rId2" Target="../charts/chart3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7.xml.rels><?xml version="1.0" encoding="UTF-8" standalone="yes"?>
<Relationships xmlns="http://schemas.openxmlformats.org/package/2006/relationships">
<Relationship Id="rId2" Target="../charts/chart4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8.xml.rels><?xml version="1.0" encoding="UTF-8" standalone="yes"?>
<Relationships xmlns="http://schemas.openxmlformats.org/package/2006/relationships">
<Relationship Id="rId2" Target="../charts/chart5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_rels/slide9.xml.rels><?xml version="1.0" encoding="UTF-8" standalone="yes"?>
<Relationships xmlns="http://schemas.openxmlformats.org/package/2006/relationships">
<Relationship Id="rId2" Target="../charts/chart6.xml" Type="http://schemas.openxmlformats.org/officeDocument/2006/relationships/chart"/>
<Relationship Id="rId5" Target="../slideLayouts/slideLayout5.xml" Type="http://schemas.openxmlformats.org/officeDocument/2006/relationships/slideLayout"/>
</Relationships>
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1800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algn="r"/>
            <a:r>
              <a:rPr lang="en-US" sz="2400" b="true">
                <a:solidFill>
                  <a:srgbClr val="000000"/>
                </a:solidFill>
                <a:latin typeface="Arial"/>
              </a:rPr>
              <a:t>211. Sinettiseurojen tyytyväisyyskysely - Lapset</a:t>
            </a:r>
          </a:p>
        </p:txBody>
      </p:sp>
      <p:sp xmlns:r="http://schemas.openxmlformats.org/officeDocument/2006/relationships">
        <p:nvSpPr>
          <p:cNvPr id="8" name="Text"/>
          <p:cNvSpPr>
            <a:spLocks noGrp="1"/>
          </p:cNvSpPr>
          <p:nvPr>
            <p:ph type="body" sz="quarter" idx="13"/>
          </p:nvPr>
        </p:nvSpPr>
        <p:spPr>
          <a:xfrm>
            <a:off x="457200" y="3059999"/>
            <a:ext cx="8229600" cy="1620000"/>
          </a:xfrm>
        </p:spPr>
        <p:txBody>
          <a:bodyPr>
            <a:normAutofit/>
          </a:bodyPr>
          <a:lstStyle/>
          <a:p>
            <a:pPr algn="r"/>
            <a:r>
              <a:rPr lang="en-US" sz="1200" b="false">
                <a:solidFill>
                  <a:srgbClr val="000000"/>
                </a:solidFill>
                <a:latin typeface="Arial"/>
              </a:rPr>
              <a:t>10/26/17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9. Ryhmällämme on harjoituksia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10. Ryhmällämme on kilpailuja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11. Mikä on parasta urheiluharrastuksessa? (Kaikki)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Urheilu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leirit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Leirit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pelaaminen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Oman kehityksen huomaaminen ja leirit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Monipuolisuus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Monipuolisuus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kaverit, leirit, onnistumisen tunteet, haasteet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Pallon lyöminen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12. Mikä urheiluharrastuksessa on tylsää? (Kaikki)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Eipä mikään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talvikausi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Talvikausi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ei mikään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-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Ei oikeasttan mikään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Ei mikään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-</a:t>
            </a:r>
          </a:p>
        </p:txBody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/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1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780000"/>
            <a:ext cx="8229600" cy="1143000"/>
          </a:xfrm>
        </p:spPr>
        <p:txBody>
          <a:bodyPr>
            <a:normAutofit/>
          </a:bodyPr>
          <a:lstStyle>
            <a:lvl1pPr>
              <a:defRPr baseline="0"/>
            </a:lvl1pPr>
          </a:lstStyle>
          <a:p>
            <a:pPr algn="l"/>
            <a:r>
              <a:rPr lang="en-US" sz="2400" b="true">
                <a:solidFill>
                  <a:srgbClr val="000000"/>
                </a:solidFill>
                <a:latin typeface="Arial"/>
              </a:rPr>
              <a:t>Kiitos!</a:t>
            </a:r>
          </a:p>
        </p:txBody>
      </p:sp>
      <p:sp xmlns:r="http://schemas.openxmlformats.org/officeDocument/2006/relationships">
        <p:nvSpPr>
          <p:cNvPr id="8" name="Tex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013176"/>
            <a:ext cx="8229600" cy="720725"/>
          </a:xfrm>
        </p:spPr>
        <p:txBody>
          <a:bodyPr>
            <a:normAutofit/>
          </a:bodyPr>
          <a:lstStyle>
            <a:lvl1pPr marL="0" indent="0" algn="r">
              <a:buNone/>
              <a:defRPr/>
            </a:lvl1pPr>
          </a:lstStyle>
          <a:p>
            <a:pPr algn="l"/>
            <a:r>
              <a:rPr lang="en-US" sz="1200" b="false">
                <a:solidFill>
                  <a:srgbClr val="000000"/>
                </a:solidFill>
                <a:latin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Tyytyväisyyskysely lapsille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1. Laji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Tyytyväisyyskysely lapsille</a:t>
            </a:r>
          </a:p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2. Seura (Kaikki)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Ruoveden Pirkat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xmlns:r="http://schemas.openxmlformats.org/officeDocument/2006/relationships">
        <p:nvSpPr>
          <p:cNvPr id="7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Tyytyväisyyskysely lapsille</a:t>
            </a:r>
          </a:p>
          <a:p>
            <a:r>
              <a:rPr lang="en-US" sz="1600" b="true">
                <a:solidFill>
                  <a:srgbClr val="000000"/>
                </a:solidFill>
                <a:latin typeface="Arial"/>
              </a:rPr>
              <a:t>3. Joukkue/ryhmä (Kaikki)</a:t>
            </a:r>
          </a:p>
        </p:txBody>
      </p:sp>
      <p:sp xmlns:r="http://schemas.openxmlformats.org/officeDocument/2006/relationships">
        <p:nvSpPr>
          <p:cNvPr id="8" name="Content"/>
          <p:cNvSpPr>
            <a:spLocks noGrp="1"/>
          </p:cNvSpPr>
          <p:nvPr>
            <p:ph sz="quarter" idx="13"/>
          </p:nvPr>
        </p:nvSpPr>
        <p:spPr>
          <a:xfrm>
            <a:off x="457200" y="1557338"/>
            <a:ext cx="8229600" cy="4679974"/>
          </a:xfr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/>
            </a:lvl1pPr>
            <a:lvl2pPr marL="457200" indent="0">
              <a:buNone/>
              <a:defRPr/>
            </a:lvl2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D tytöt valkoset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Dt valkoiset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D-t valkoiset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 tytöt valkoiset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G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D-tytöt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et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D- tytöt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f joukkue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g-juniorit</a:t>
            </a:r>
          </a:p>
          <a:p>
            <a:pPr>
              <a:spcBef>
                <a:spcPct val="90000"/>
              </a:spcBef>
            </a:pPr>
            <a:r>
              <a:rPr lang="en-US" sz="1200" b="false">
                <a:solidFill>
                  <a:srgbClr val="000000"/>
                </a:solidFill>
                <a:latin typeface="Arial"/>
              </a:rPr>
              <a:t>G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z="2400" b="true">
                <a:solidFill>
                  <a:srgbClr val="000000"/>
                </a:solidFill>
                <a:latin typeface="Arial"/>
              </a:rPr>
              <a:t>Tyytyväisyyskysely lapsille</a:t>
            </a:r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4. Ikäni on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5. Harjoitukset ovat mielestäni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6. Ryhmämme ohjaaja/valmentaja on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7. Kilpailut/ottelut ovat mielestäni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="http://schemas.openxmlformats.org/drawingml/2006/chart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lnSpcReduction="20000"/>
          </a:bodyPr>
          <a:lstStyle>
            <a:lvl1pPr algn="l">
              <a:defRPr/>
            </a:lvl1pPr>
          </a:lstStyle>
          <a:p>
            <a:r>
              <a:rPr lang="en-US"/>
              <a:t> </a:t>
            </a:r>
            <a:endParaRPr lang="fi-FI" dirty="0"/>
          </a:p>
        </p:txBody>
      </p:sp>
      <p:sp>
        <p:nvSpPr>
          <p:cNvPr id="7" name="Text"/>
          <p:cNvSpPr>
            <a:spLocks noGrp="1"/>
          </p:cNvSpPr>
          <p:nvPr>
            <p:ph type="body" sz="quarter" idx="13"/>
          </p:nvPr>
        </p:nvSpPr>
        <p:spPr>
          <a:xfrm>
            <a:off x="457200" y="1125537"/>
            <a:ext cx="8229600" cy="540000"/>
          </a:xfrm>
        </p:spPr>
        <p:txBody>
          <a:bodyPr>
            <a:normAutofit/>
          </a:bodyPr>
          <a:lstStyle>
            <a:lvl1pPr marL="0" indent="0" algn="l">
              <a:buNone/>
              <a:defRPr baseline="0"/>
            </a:lvl1pPr>
          </a:lstStyle>
          <a:p>
            <a:r>
              <a:rPr lang="en-US" sz="1200" b="false">
                <a:solidFill>
                  <a:srgbClr val="000000"/>
                </a:solidFill>
                <a:latin typeface="Arial"/>
              </a:rPr>
              <a:t>8. Ryhmämme henki/fiilis on</a:t>
            </a:r>
          </a:p>
        </p:txBody>
      </p:sp>
      <p:graphicFrame>
        <p:nvGraphicFramePr>
          <p:cNvPr id="8" name="Chart"/>
          <p:cNvGraphicFramePr>
            <a:graphicFrameLocks noGrp="true"/>
          </p:cNvGraphicFramePr>
          <p:nvPr/>
        </p:nvGraphicFramePr>
        <p:xfrm>
          <a:off x="457200" y="1773238"/>
          <a:ext cx="8229600" cy="4464050"/>
        </p:xfrm>
        <a:graphic>
          <a:graphicData uri="http://schemas.openxmlformats.org/drawingml/2006/chart">
            <chart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urvey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0</Words>
  <Application>Microsoft Office PowerPoint</Application>
  <PresentationFormat>Näytössä katseltava diaesitys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0</vt:i4>
      </vt:variant>
    </vt:vector>
  </HeadingPairs>
  <TitlesOfParts>
    <vt:vector size="3" baseType="lpstr">
      <vt:lpstr>Arial</vt:lpstr>
      <vt:lpstr>Calibri</vt:lpstr>
      <vt:lpstr>Surveypal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2012-05-09T09:21:34Z</dcterms:created>
  <dc:creator>surveypal2</dc:creator>
  <cp:lastModifiedBy>Kalle Malin</cp:lastModifiedBy>
  <dcterms:modified xsi:type="dcterms:W3CDTF">2015-10-01T13:35:56Z</dcterms:modified>
  <cp:revision>41</cp:revision>
  <dc:title>PowerPoint-esitys</dc:title>
</cp:coreProperties>
</file>