
<file path=[Content_Types].xml><?xml version="1.0" encoding="utf-8"?>
<Types xmlns="http://schemas.openxmlformats.org/package/2006/content-types">
  <Default ContentType="image/jpeg" Extension="jpeg"/>
  <Default ContentType="application/vnd.openxmlformats-package.relationships+xml" Extension="rels"/>
  <Default ContentType="application/vnd.ms-excel"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10.xml"/>
  <Override ContentType="application/vnd.openxmlformats-officedocument.drawingml.chart+xml" PartName="/ppt/charts/chart11.xml"/>
  <Override ContentType="application/vnd.openxmlformats-officedocument.drawingml.chart+xml" PartName="/ppt/charts/chart12.xml"/>
  <Override ContentType="application/vnd.openxmlformats-officedocument.drawingml.chart+xml" PartName="/ppt/charts/chart13.xml"/>
  <Override ContentType="application/vnd.openxmlformats-officedocument.drawingml.chart+xml" PartName="/ppt/charts/chart14.xml"/>
  <Override ContentType="application/vnd.openxmlformats-officedocument.drawingml.chart+xml" PartName="/ppt/charts/chart15.xml"/>
  <Override ContentType="application/vnd.openxmlformats-officedocument.drawingml.chart+xml" PartName="/ppt/charts/chart16.xml"/>
  <Override ContentType="application/vnd.openxmlformats-officedocument.drawingml.chart+xml" PartName="/ppt/charts/chart17.xml"/>
  <Override ContentType="application/vnd.openxmlformats-officedocument.drawingml.chart+xml" PartName="/ppt/charts/chart18.xml"/>
  <Override ContentType="application/vnd.openxmlformats-officedocument.drawingml.chart+xml" PartName="/ppt/charts/chart19.xml"/>
  <Override ContentType="application/vnd.openxmlformats-officedocument.drawingml.chart+xml" PartName="/ppt/charts/chart2.xml"/>
  <Override ContentType="application/vnd.openxmlformats-officedocument.drawingml.chart+xml" PartName="/ppt/charts/chart20.xml"/>
  <Override ContentType="application/vnd.openxmlformats-officedocument.drawingml.chart+xml" PartName="/ppt/charts/chart21.xml"/>
  <Override ContentType="application/vnd.openxmlformats-officedocument.drawingml.chart+xml" PartName="/ppt/charts/chart22.xml"/>
  <Override ContentType="application/vnd.openxmlformats-officedocument.drawingml.chart+xml" PartName="/ppt/charts/chart23.xml"/>
  <Override ContentType="application/vnd.openxmlformats-officedocument.drawingml.chart+xml" PartName="/ppt/charts/chart24.xml"/>
  <Override ContentType="application/vnd.openxmlformats-officedocument.drawingml.chart+xml" PartName="/ppt/charts/chart25.xml"/>
  <Override ContentType="application/vnd.openxmlformats-officedocument.drawingml.chart+xml" PartName="/ppt/charts/chart26.xml"/>
  <Override ContentType="application/vnd.openxmlformats-officedocument.drawingml.chart+xml" PartName="/ppt/charts/chart27.xml"/>
  <Override ContentType="application/vnd.openxmlformats-officedocument.drawingml.chart+xml" PartName="/ppt/charts/chart28.xml"/>
  <Override ContentType="application/vnd.openxmlformats-officedocument.drawingml.chart+xml" PartName="/ppt/charts/chart29.xml"/>
  <Override ContentType="application/vnd.openxmlformats-officedocument.drawingml.chart+xml" PartName="/ppt/charts/chart3.xml"/>
  <Override ContentType="application/vnd.openxmlformats-officedocument.drawingml.chart+xml" PartName="/ppt/charts/chart30.xml"/>
  <Override ContentType="application/vnd.openxmlformats-officedocument.drawingml.chart+xml" PartName="/ppt/charts/chart31.xml"/>
  <Override ContentType="application/vnd.openxmlformats-officedocument.drawingml.chart+xml" PartName="/ppt/charts/chart32.xml"/>
  <Override ContentType="application/vnd.openxmlformats-officedocument.drawingml.chart+xml" PartName="/ppt/charts/chart33.xml"/>
  <Override ContentType="application/vnd.openxmlformats-officedocument.drawingml.chart+xml" PartName="/ppt/charts/chart34.xml"/>
  <Override ContentType="application/vnd.openxmlformats-officedocument.drawingml.chart+xml" PartName="/ppt/charts/chart35.xml"/>
  <Override ContentType="application/vnd.openxmlformats-officedocument.drawingml.chart+xml" PartName="/ppt/charts/chart36.xml"/>
  <Override ContentType="application/vnd.openxmlformats-officedocument.drawingml.chart+xml" PartName="/ppt/charts/chart37.xml"/>
  <Override ContentType="application/vnd.openxmlformats-officedocument.drawingml.chart+xml" PartName="/ppt/charts/chart38.xml"/>
  <Override ContentType="application/vnd.openxmlformats-officedocument.drawingml.chart+xml" PartName="/ppt/charts/chart39.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openxmlformats-officedocument.drawingml.chart+xml" PartName="/ppt/charts/chart7.xml"/>
  <Override ContentType="application/vnd.openxmlformats-officedocument.drawingml.chart+xml" PartName="/ppt/charts/chart8.xml"/>
  <Override ContentType="application/vnd.openxmlformats-officedocument.drawingml.chart+xml" PartName="/ppt/charts/chart9.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
  </p:notesMasterIdLst>
  <p:handoutMasterIdLst>
    <p:handoutMasterId r:id="rId3"/>
  </p:handout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722" autoAdjust="0"/>
  </p:normalViewPr>
  <p:slideViewPr>
    <p:cSldViewPr>
      <p:cViewPr varScale="1">
        <p:scale>
          <a:sx n="74" d="100"/>
          <a:sy n="74" d="100"/>
        </p:scale>
        <p:origin x="14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66" d="100"/>
          <a:sy n="66" d="100"/>
        </p:scale>
        <p:origin x="-180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
<Relationship Id="rId1" Target="slideMasters/slideMaster1.xml" Type="http://schemas.openxmlformats.org/officeDocument/2006/relationships/slideMaster"/>
<Relationship Id="rId10" Target="slides/slide3.xml" Type="http://schemas.openxmlformats.org/officeDocument/2006/relationships/slide"/>
<Relationship Id="rId11" Target="slides/slide4.xml" Type="http://schemas.openxmlformats.org/officeDocument/2006/relationships/slide"/>
<Relationship Id="rId12" Target="slides/slide5.xml" Type="http://schemas.openxmlformats.org/officeDocument/2006/relationships/slide"/>
<Relationship Id="rId13" Target="slides/slide6.xml" Type="http://schemas.openxmlformats.org/officeDocument/2006/relationships/slide"/>
<Relationship Id="rId14" Target="slides/slide7.xml" Type="http://schemas.openxmlformats.org/officeDocument/2006/relationships/slide"/>
<Relationship Id="rId15" Target="slides/slide8.xml" Type="http://schemas.openxmlformats.org/officeDocument/2006/relationships/slide"/>
<Relationship Id="rId16" Target="slides/slide9.xml" Type="http://schemas.openxmlformats.org/officeDocument/2006/relationships/slide"/>
<Relationship Id="rId17" Target="slides/slide10.xml" Type="http://schemas.openxmlformats.org/officeDocument/2006/relationships/slide"/>
<Relationship Id="rId18" Target="slides/slide11.xml" Type="http://schemas.openxmlformats.org/officeDocument/2006/relationships/slide"/>
<Relationship Id="rId19" Target="slides/slide12.xml" Type="http://schemas.openxmlformats.org/officeDocument/2006/relationships/slide"/>
<Relationship Id="rId2" Target="notesMasters/notesMaster1.xml" Type="http://schemas.openxmlformats.org/officeDocument/2006/relationships/notesMaster"/>
<Relationship Id="rId20" Target="slides/slide13.xml" Type="http://schemas.openxmlformats.org/officeDocument/2006/relationships/slide"/>
<Relationship Id="rId21" Target="slides/slide14.xml" Type="http://schemas.openxmlformats.org/officeDocument/2006/relationships/slide"/>
<Relationship Id="rId22" Target="slides/slide15.xml" Type="http://schemas.openxmlformats.org/officeDocument/2006/relationships/slide"/>
<Relationship Id="rId23" Target="slides/slide16.xml" Type="http://schemas.openxmlformats.org/officeDocument/2006/relationships/slide"/>
<Relationship Id="rId24" Target="slides/slide17.xml" Type="http://schemas.openxmlformats.org/officeDocument/2006/relationships/slide"/>
<Relationship Id="rId25" Target="slides/slide18.xml" Type="http://schemas.openxmlformats.org/officeDocument/2006/relationships/slide"/>
<Relationship Id="rId26" Target="slides/slide19.xml" Type="http://schemas.openxmlformats.org/officeDocument/2006/relationships/slide"/>
<Relationship Id="rId27" Target="slides/slide20.xml" Type="http://schemas.openxmlformats.org/officeDocument/2006/relationships/slide"/>
<Relationship Id="rId28" Target="slides/slide21.xml" Type="http://schemas.openxmlformats.org/officeDocument/2006/relationships/slide"/>
<Relationship Id="rId29" Target="slides/slide22.xml" Type="http://schemas.openxmlformats.org/officeDocument/2006/relationships/slide"/>
<Relationship Id="rId3" Target="handoutMasters/handoutMaster1.xml" Type="http://schemas.openxmlformats.org/officeDocument/2006/relationships/handoutMaster"/>
<Relationship Id="rId30" Target="slides/slide23.xml" Type="http://schemas.openxmlformats.org/officeDocument/2006/relationships/slide"/>
<Relationship Id="rId31" Target="slides/slide24.xml" Type="http://schemas.openxmlformats.org/officeDocument/2006/relationships/slide"/>
<Relationship Id="rId32" Target="slides/slide25.xml" Type="http://schemas.openxmlformats.org/officeDocument/2006/relationships/slide"/>
<Relationship Id="rId33" Target="slides/slide26.xml" Type="http://schemas.openxmlformats.org/officeDocument/2006/relationships/slide"/>
<Relationship Id="rId34" Target="slides/slide27.xml" Type="http://schemas.openxmlformats.org/officeDocument/2006/relationships/slide"/>
<Relationship Id="rId35" Target="slides/slide28.xml" Type="http://schemas.openxmlformats.org/officeDocument/2006/relationships/slide"/>
<Relationship Id="rId36" Target="slides/slide29.xml" Type="http://schemas.openxmlformats.org/officeDocument/2006/relationships/slide"/>
<Relationship Id="rId37" Target="slides/slide30.xml" Type="http://schemas.openxmlformats.org/officeDocument/2006/relationships/slide"/>
<Relationship Id="rId38" Target="slides/slide31.xml" Type="http://schemas.openxmlformats.org/officeDocument/2006/relationships/slide"/>
<Relationship Id="rId39" Target="slides/slide32.xml" Type="http://schemas.openxmlformats.org/officeDocument/2006/relationships/slide"/>
<Relationship Id="rId4" Target="presProps.xml" Type="http://schemas.openxmlformats.org/officeDocument/2006/relationships/presProps"/>
<Relationship Id="rId40" Target="slides/slide33.xml" Type="http://schemas.openxmlformats.org/officeDocument/2006/relationships/slide"/>
<Relationship Id="rId41" Target="slides/slide34.xml" Type="http://schemas.openxmlformats.org/officeDocument/2006/relationships/slide"/>
<Relationship Id="rId42" Target="slides/slide35.xml" Type="http://schemas.openxmlformats.org/officeDocument/2006/relationships/slide"/>
<Relationship Id="rId43" Target="slides/slide36.xml" Type="http://schemas.openxmlformats.org/officeDocument/2006/relationships/slide"/>
<Relationship Id="rId44" Target="slides/slide37.xml" Type="http://schemas.openxmlformats.org/officeDocument/2006/relationships/slide"/>
<Relationship Id="rId45" Target="slides/slide38.xml" Type="http://schemas.openxmlformats.org/officeDocument/2006/relationships/slide"/>
<Relationship Id="rId46" Target="slides/slide39.xml" Type="http://schemas.openxmlformats.org/officeDocument/2006/relationships/slide"/>
<Relationship Id="rId47" Target="slides/slide40.xml" Type="http://schemas.openxmlformats.org/officeDocument/2006/relationships/slide"/>
<Relationship Id="rId48" Target="slides/slide41.xml" Type="http://schemas.openxmlformats.org/officeDocument/2006/relationships/slide"/>
<Relationship Id="rId49" Target="slides/slide42.xml" Type="http://schemas.openxmlformats.org/officeDocument/2006/relationships/slide"/>
<Relationship Id="rId5" Target="viewProps.xml" Type="http://schemas.openxmlformats.org/officeDocument/2006/relationships/viewProps"/>
<Relationship Id="rId50" Target="slides/slide43.xml" Type="http://schemas.openxmlformats.org/officeDocument/2006/relationships/slide"/>
<Relationship Id="rId51" Target="slides/slide44.xml" Type="http://schemas.openxmlformats.org/officeDocument/2006/relationships/slide"/>
<Relationship Id="rId6" Target="theme/theme1.xml" Type="http://schemas.openxmlformats.org/officeDocument/2006/relationships/theme"/>
<Relationship Id="rId7" Target="tableStyles.xml" Type="http://schemas.openxmlformats.org/officeDocument/2006/relationships/tableStyles"/>
<Relationship Id="rId8" Target="slides/slide1.xml" Type="http://schemas.openxmlformats.org/officeDocument/2006/relationships/slide"/>
<Relationship Id="rId9" Target="slides/slide2.xml" Type="http://schemas.openxmlformats.org/officeDocument/2006/relationships/slide"/>
</Relationships>

</file>

<file path=ppt/charts/_rels/chart1.xml.rels><?xml version="1.0" encoding="UTF-8" standalone="yes"?>
<Relationships xmlns="http://schemas.openxmlformats.org/package/2006/relationships">
<Relationship Id="rId1" Target="../embeddings/excel1.xlsx" Type="http://schemas.openxmlformats.org/officeDocument/2006/relationships/package"/>
</Relationships>

</file>

<file path=ppt/charts/_rels/chart10.xml.rels><?xml version="1.0" encoding="UTF-8" standalone="yes"?>
<Relationships xmlns="http://schemas.openxmlformats.org/package/2006/relationships">
<Relationship Id="rId1" Target="../embeddings/excel10.xlsx" Type="http://schemas.openxmlformats.org/officeDocument/2006/relationships/package"/>
</Relationships>

</file>

<file path=ppt/charts/_rels/chart11.xml.rels><?xml version="1.0" encoding="UTF-8" standalone="yes"?>
<Relationships xmlns="http://schemas.openxmlformats.org/package/2006/relationships">
<Relationship Id="rId1" Target="../embeddings/excel11.xlsx" Type="http://schemas.openxmlformats.org/officeDocument/2006/relationships/package"/>
</Relationships>

</file>

<file path=ppt/charts/_rels/chart12.xml.rels><?xml version="1.0" encoding="UTF-8" standalone="yes"?>
<Relationships xmlns="http://schemas.openxmlformats.org/package/2006/relationships">
<Relationship Id="rId1" Target="../embeddings/excel12.xlsx" Type="http://schemas.openxmlformats.org/officeDocument/2006/relationships/package"/>
</Relationships>

</file>

<file path=ppt/charts/_rels/chart13.xml.rels><?xml version="1.0" encoding="UTF-8" standalone="yes"?>
<Relationships xmlns="http://schemas.openxmlformats.org/package/2006/relationships">
<Relationship Id="rId1" Target="../embeddings/excel13.xlsx" Type="http://schemas.openxmlformats.org/officeDocument/2006/relationships/package"/>
</Relationships>

</file>

<file path=ppt/charts/_rels/chart14.xml.rels><?xml version="1.0" encoding="UTF-8" standalone="yes"?>
<Relationships xmlns="http://schemas.openxmlformats.org/package/2006/relationships">
<Relationship Id="rId1" Target="../embeddings/excel14.xlsx" Type="http://schemas.openxmlformats.org/officeDocument/2006/relationships/package"/>
</Relationships>

</file>

<file path=ppt/charts/_rels/chart15.xml.rels><?xml version="1.0" encoding="UTF-8" standalone="yes"?>
<Relationships xmlns="http://schemas.openxmlformats.org/package/2006/relationships">
<Relationship Id="rId1" Target="../embeddings/excel15.xlsx" Type="http://schemas.openxmlformats.org/officeDocument/2006/relationships/package"/>
</Relationships>

</file>

<file path=ppt/charts/_rels/chart16.xml.rels><?xml version="1.0" encoding="UTF-8" standalone="yes"?>
<Relationships xmlns="http://schemas.openxmlformats.org/package/2006/relationships">
<Relationship Id="rId1" Target="../embeddings/excel16.xlsx" Type="http://schemas.openxmlformats.org/officeDocument/2006/relationships/package"/>
</Relationships>

</file>

<file path=ppt/charts/_rels/chart17.xml.rels><?xml version="1.0" encoding="UTF-8" standalone="yes"?>
<Relationships xmlns="http://schemas.openxmlformats.org/package/2006/relationships">
<Relationship Id="rId1" Target="../embeddings/excel17.xlsx" Type="http://schemas.openxmlformats.org/officeDocument/2006/relationships/package"/>
</Relationships>

</file>

<file path=ppt/charts/_rels/chart18.xml.rels><?xml version="1.0" encoding="UTF-8" standalone="yes"?>
<Relationships xmlns="http://schemas.openxmlformats.org/package/2006/relationships">
<Relationship Id="rId1" Target="../embeddings/excel18.xlsx" Type="http://schemas.openxmlformats.org/officeDocument/2006/relationships/package"/>
</Relationships>

</file>

<file path=ppt/charts/_rels/chart19.xml.rels><?xml version="1.0" encoding="UTF-8" standalone="yes"?>
<Relationships xmlns="http://schemas.openxmlformats.org/package/2006/relationships">
<Relationship Id="rId1" Target="../embeddings/excel19.xlsx" Type="http://schemas.openxmlformats.org/officeDocument/2006/relationships/package"/>
</Relationships>

</file>

<file path=ppt/charts/_rels/chart2.xml.rels><?xml version="1.0" encoding="UTF-8" standalone="yes"?>
<Relationships xmlns="http://schemas.openxmlformats.org/package/2006/relationships">
<Relationship Id="rId1" Target="../embeddings/excel2.xlsx" Type="http://schemas.openxmlformats.org/officeDocument/2006/relationships/package"/>
</Relationships>

</file>

<file path=ppt/charts/_rels/chart20.xml.rels><?xml version="1.0" encoding="UTF-8" standalone="yes"?>
<Relationships xmlns="http://schemas.openxmlformats.org/package/2006/relationships">
<Relationship Id="rId1" Target="../embeddings/excel20.xlsx" Type="http://schemas.openxmlformats.org/officeDocument/2006/relationships/package"/>
</Relationships>

</file>

<file path=ppt/charts/_rels/chart21.xml.rels><?xml version="1.0" encoding="UTF-8" standalone="yes"?>
<Relationships xmlns="http://schemas.openxmlformats.org/package/2006/relationships">
<Relationship Id="rId1" Target="../embeddings/excel21.xlsx" Type="http://schemas.openxmlformats.org/officeDocument/2006/relationships/package"/>
</Relationships>

</file>

<file path=ppt/charts/_rels/chart22.xml.rels><?xml version="1.0" encoding="UTF-8" standalone="yes"?>
<Relationships xmlns="http://schemas.openxmlformats.org/package/2006/relationships">
<Relationship Id="rId1" Target="../embeddings/excel22.xlsx" Type="http://schemas.openxmlformats.org/officeDocument/2006/relationships/package"/>
</Relationships>

</file>

<file path=ppt/charts/_rels/chart23.xml.rels><?xml version="1.0" encoding="UTF-8" standalone="yes"?>
<Relationships xmlns="http://schemas.openxmlformats.org/package/2006/relationships">
<Relationship Id="rId1" Target="../embeddings/excel23.xlsx" Type="http://schemas.openxmlformats.org/officeDocument/2006/relationships/package"/>
</Relationships>

</file>

<file path=ppt/charts/_rels/chart24.xml.rels><?xml version="1.0" encoding="UTF-8" standalone="yes"?>
<Relationships xmlns="http://schemas.openxmlformats.org/package/2006/relationships">
<Relationship Id="rId1" Target="../embeddings/excel24.xlsx" Type="http://schemas.openxmlformats.org/officeDocument/2006/relationships/package"/>
</Relationships>

</file>

<file path=ppt/charts/_rels/chart25.xml.rels><?xml version="1.0" encoding="UTF-8" standalone="yes"?>
<Relationships xmlns="http://schemas.openxmlformats.org/package/2006/relationships">
<Relationship Id="rId1" Target="../embeddings/excel25.xlsx" Type="http://schemas.openxmlformats.org/officeDocument/2006/relationships/package"/>
</Relationships>

</file>

<file path=ppt/charts/_rels/chart26.xml.rels><?xml version="1.0" encoding="UTF-8" standalone="yes"?>
<Relationships xmlns="http://schemas.openxmlformats.org/package/2006/relationships">
<Relationship Id="rId1" Target="../embeddings/excel26.xlsx" Type="http://schemas.openxmlformats.org/officeDocument/2006/relationships/package"/>
</Relationships>

</file>

<file path=ppt/charts/_rels/chart27.xml.rels><?xml version="1.0" encoding="UTF-8" standalone="yes"?>
<Relationships xmlns="http://schemas.openxmlformats.org/package/2006/relationships">
<Relationship Id="rId1" Target="../embeddings/excel27.xlsx" Type="http://schemas.openxmlformats.org/officeDocument/2006/relationships/package"/>
</Relationships>

</file>

<file path=ppt/charts/_rels/chart28.xml.rels><?xml version="1.0" encoding="UTF-8" standalone="yes"?>
<Relationships xmlns="http://schemas.openxmlformats.org/package/2006/relationships">
<Relationship Id="rId1" Target="../embeddings/excel28.xlsx" Type="http://schemas.openxmlformats.org/officeDocument/2006/relationships/package"/>
</Relationships>

</file>

<file path=ppt/charts/_rels/chart29.xml.rels><?xml version="1.0" encoding="UTF-8" standalone="yes"?>
<Relationships xmlns="http://schemas.openxmlformats.org/package/2006/relationships">
<Relationship Id="rId1" Target="../embeddings/excel29.xlsx" Type="http://schemas.openxmlformats.org/officeDocument/2006/relationships/package"/>
</Relationships>

</file>

<file path=ppt/charts/_rels/chart3.xml.rels><?xml version="1.0" encoding="UTF-8" standalone="yes"?>
<Relationships xmlns="http://schemas.openxmlformats.org/package/2006/relationships">
<Relationship Id="rId1" Target="../embeddings/excel3.xlsx" Type="http://schemas.openxmlformats.org/officeDocument/2006/relationships/package"/>
</Relationships>

</file>

<file path=ppt/charts/_rels/chart30.xml.rels><?xml version="1.0" encoding="UTF-8" standalone="yes"?>
<Relationships xmlns="http://schemas.openxmlformats.org/package/2006/relationships">
<Relationship Id="rId1" Target="../embeddings/excel30.xlsx" Type="http://schemas.openxmlformats.org/officeDocument/2006/relationships/package"/>
</Relationships>

</file>

<file path=ppt/charts/_rels/chart31.xml.rels><?xml version="1.0" encoding="UTF-8" standalone="yes"?>
<Relationships xmlns="http://schemas.openxmlformats.org/package/2006/relationships">
<Relationship Id="rId1" Target="../embeddings/excel31.xlsx" Type="http://schemas.openxmlformats.org/officeDocument/2006/relationships/package"/>
</Relationships>

</file>

<file path=ppt/charts/_rels/chart32.xml.rels><?xml version="1.0" encoding="UTF-8" standalone="yes"?>
<Relationships xmlns="http://schemas.openxmlformats.org/package/2006/relationships">
<Relationship Id="rId1" Target="../embeddings/excel32.xlsx" Type="http://schemas.openxmlformats.org/officeDocument/2006/relationships/package"/>
</Relationships>

</file>

<file path=ppt/charts/_rels/chart33.xml.rels><?xml version="1.0" encoding="UTF-8" standalone="yes"?>
<Relationships xmlns="http://schemas.openxmlformats.org/package/2006/relationships">
<Relationship Id="rId1" Target="../embeddings/excel33.xlsx" Type="http://schemas.openxmlformats.org/officeDocument/2006/relationships/package"/>
</Relationships>

</file>

<file path=ppt/charts/_rels/chart34.xml.rels><?xml version="1.0" encoding="UTF-8" standalone="yes"?>
<Relationships xmlns="http://schemas.openxmlformats.org/package/2006/relationships">
<Relationship Id="rId1" Target="../embeddings/excel34.xlsx" Type="http://schemas.openxmlformats.org/officeDocument/2006/relationships/package"/>
</Relationships>

</file>

<file path=ppt/charts/_rels/chart35.xml.rels><?xml version="1.0" encoding="UTF-8" standalone="yes"?>
<Relationships xmlns="http://schemas.openxmlformats.org/package/2006/relationships">
<Relationship Id="rId1" Target="../embeddings/excel35.xlsx" Type="http://schemas.openxmlformats.org/officeDocument/2006/relationships/package"/>
</Relationships>

</file>

<file path=ppt/charts/_rels/chart36.xml.rels><?xml version="1.0" encoding="UTF-8" standalone="yes"?>
<Relationships xmlns="http://schemas.openxmlformats.org/package/2006/relationships">
<Relationship Id="rId1" Target="../embeddings/excel36.xlsx" Type="http://schemas.openxmlformats.org/officeDocument/2006/relationships/package"/>
</Relationships>

</file>

<file path=ppt/charts/_rels/chart37.xml.rels><?xml version="1.0" encoding="UTF-8" standalone="yes"?>
<Relationships xmlns="http://schemas.openxmlformats.org/package/2006/relationships">
<Relationship Id="rId1" Target="../embeddings/excel37.xlsx" Type="http://schemas.openxmlformats.org/officeDocument/2006/relationships/package"/>
</Relationships>

</file>

<file path=ppt/charts/_rels/chart38.xml.rels><?xml version="1.0" encoding="UTF-8" standalone="yes"?>
<Relationships xmlns="http://schemas.openxmlformats.org/package/2006/relationships">
<Relationship Id="rId1" Target="../embeddings/excel38.xlsx" Type="http://schemas.openxmlformats.org/officeDocument/2006/relationships/package"/>
</Relationships>

</file>

<file path=ppt/charts/_rels/chart39.xml.rels><?xml version="1.0" encoding="UTF-8" standalone="yes"?>
<Relationships xmlns="http://schemas.openxmlformats.org/package/2006/relationships">
<Relationship Id="rId1" Target="../embeddings/excel39.xlsx" Type="http://schemas.openxmlformats.org/officeDocument/2006/relationships/package"/>
</Relationships>

</file>

<file path=ppt/charts/_rels/chart4.xml.rels><?xml version="1.0" encoding="UTF-8" standalone="yes"?>
<Relationships xmlns="http://schemas.openxmlformats.org/package/2006/relationships">
<Relationship Id="rId1" Target="../embeddings/excel4.xlsx" Type="http://schemas.openxmlformats.org/officeDocument/2006/relationships/package"/>
</Relationships>

</file>

<file path=ppt/charts/_rels/chart5.xml.rels><?xml version="1.0" encoding="UTF-8" standalone="yes"?>
<Relationships xmlns="http://schemas.openxmlformats.org/package/2006/relationships">
<Relationship Id="rId1" Target="../embeddings/excel5.xlsx" Type="http://schemas.openxmlformats.org/officeDocument/2006/relationships/package"/>
</Relationships>

</file>

<file path=ppt/charts/_rels/chart6.xml.rels><?xml version="1.0" encoding="UTF-8" standalone="yes"?>
<Relationships xmlns="http://schemas.openxmlformats.org/package/2006/relationships">
<Relationship Id="rId1" Target="../embeddings/excel6.xlsx" Type="http://schemas.openxmlformats.org/officeDocument/2006/relationships/package"/>
</Relationships>

</file>

<file path=ppt/charts/_rels/chart7.xml.rels><?xml version="1.0" encoding="UTF-8" standalone="yes"?>
<Relationships xmlns="http://schemas.openxmlformats.org/package/2006/relationships">
<Relationship Id="rId1" Target="../embeddings/excel7.xlsx" Type="http://schemas.openxmlformats.org/officeDocument/2006/relationships/package"/>
</Relationships>

</file>

<file path=ppt/charts/_rels/chart8.xml.rels><?xml version="1.0" encoding="UTF-8" standalone="yes"?>
<Relationships xmlns="http://schemas.openxmlformats.org/package/2006/relationships">
<Relationship Id="rId1" Target="../embeddings/excel8.xlsx" Type="http://schemas.openxmlformats.org/officeDocument/2006/relationships/package"/>
</Relationships>

</file>

<file path=ppt/charts/_rels/chart9.xml.rels><?xml version="1.0" encoding="UTF-8" standalone="yes"?>
<Relationships xmlns="http://schemas.openxmlformats.org/package/2006/relationships">
<Relationship Id="rId1" Target="../embeddings/excel9.xlsx" Type="http://schemas.openxmlformats.org/officeDocument/2006/relationships/package"/>
</Relationships>

</file>

<file path=ppt/charts/chart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(KA:33.0, Hajonta:0.0)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T1!$A$2:$A$56</c:f>
              <c:strCache>
                <c:ptCount val="55"/>
                <c:pt idx="0">
                  <c:v>Aikido</c:v>
                </c:pt>
                <c:pt idx="1">
                  <c:v>Alppihiihto</c:v>
                </c:pt>
                <c:pt idx="2">
                  <c:v>Amerikkalainen jalkapallo</c:v>
                </c:pt>
                <c:pt idx="3">
                  <c:v>Ammunta</c:v>
                </c:pt>
                <c:pt idx="4">
                  <c:v>Ampumahiihto</c:v>
                </c:pt>
                <c:pt idx="5">
                  <c:v>Autourheilu</c:v>
                </c:pt>
                <c:pt idx="6">
                  <c:v>Cheerleading</c:v>
                </c:pt>
                <c:pt idx="7">
                  <c:v>Golf</c:v>
                </c:pt>
                <c:pt idx="8">
                  <c:v>Hiihto</c:v>
                </c:pt>
                <c:pt idx="9">
                  <c:v>Ilmailu</c:v>
                </c:pt>
                <c:pt idx="10">
                  <c:v>ITF taekwondo</c:v>
                </c:pt>
                <c:pt idx="11">
                  <c:v>Jääkiekko</c:v>
                </c:pt>
                <c:pt idx="12">
                  <c:v>Jääpallo</c:v>
                </c:pt>
                <c:pt idx="13">
                  <c:v>Jalkapallo</c:v>
                </c:pt>
                <c:pt idx="14">
                  <c:v>Jousiammunta</c:v>
                </c:pt>
                <c:pt idx="15">
                  <c:v>Judo</c:v>
                </c:pt>
                <c:pt idx="16">
                  <c:v>Karate</c:v>
                </c:pt>
                <c:pt idx="17">
                  <c:v>Käsipallo</c:v>
                </c:pt>
                <c:pt idx="18">
                  <c:v>Kaukalopallo</c:v>
                </c:pt>
                <c:pt idx="19">
                  <c:v>Keilailu</c:v>
                </c:pt>
                <c:pt idx="20">
                  <c:v>Koripallo</c:v>
                </c:pt>
                <c:pt idx="21">
                  <c:v>Laskettelu</c:v>
                </c:pt>
                <c:pt idx="22">
                  <c:v>Lentopallo</c:v>
                </c:pt>
                <c:pt idx="23">
                  <c:v>Luistelu</c:v>
                </c:pt>
                <c:pt idx="24">
                  <c:v>Lumilautailu</c:v>
                </c:pt>
                <c:pt idx="25">
                  <c:v>Mäkihyppy</c:v>
                </c:pt>
                <c:pt idx="26">
                  <c:v>Melonta</c:v>
                </c:pt>
                <c:pt idx="27">
                  <c:v>Miekkailu</c:v>
                </c:pt>
                <c:pt idx="28">
                  <c:v>Moottoriurheilu</c:v>
                </c:pt>
                <c:pt idx="29">
                  <c:v>Nyrkkeily</c:v>
                </c:pt>
                <c:pt idx="30">
                  <c:v>Paini</c:v>
                </c:pt>
                <c:pt idx="31">
                  <c:v>Painonnosto</c:v>
                </c:pt>
                <c:pt idx="32">
                  <c:v>Pesäpallo</c:v>
                </c:pt>
                <c:pt idx="33">
                  <c:v>Pöytätennis</c:v>
                </c:pt>
                <c:pt idx="34">
                  <c:v>Purjehdus ja veneily</c:v>
                </c:pt>
                <c:pt idx="35">
                  <c:v>Pyöräily</c:v>
                </c:pt>
                <c:pt idx="36">
                  <c:v>Racketlon</c:v>
                </c:pt>
                <c:pt idx="37">
                  <c:v>Ratsastus</c:v>
                </c:pt>
                <c:pt idx="38">
                  <c:v>Ringette</c:v>
                </c:pt>
                <c:pt idx="39">
                  <c:v>Rullaluistelu</c:v>
                </c:pt>
                <c:pt idx="40">
                  <c:v>Salibandy</c:v>
                </c:pt>
                <c:pt idx="41">
                  <c:v>Soutu</c:v>
                </c:pt>
                <c:pt idx="42">
                  <c:v>Squash</c:v>
                </c:pt>
                <c:pt idx="43">
                  <c:v>Sukellus</c:v>
                </c:pt>
                <c:pt idx="44">
                  <c:v>Sulkapallo</c:v>
                </c:pt>
                <c:pt idx="45">
                  <c:v>Suunnistus</c:v>
                </c:pt>
                <c:pt idx="46">
                  <c:v>Taekwondo</c:v>
                </c:pt>
                <c:pt idx="47">
                  <c:v>Taido</c:v>
                </c:pt>
                <c:pt idx="48">
                  <c:v>Taitoluistelu</c:v>
                </c:pt>
                <c:pt idx="49">
                  <c:v>Tanssi</c:v>
                </c:pt>
                <c:pt idx="50">
                  <c:v>Tennis</c:v>
                </c:pt>
                <c:pt idx="51">
                  <c:v>Uinti</c:v>
                </c:pt>
                <c:pt idx="52">
                  <c:v>Voimistelu</c:v>
                </c:pt>
                <c:pt idx="53">
                  <c:v>Yleisurheilu</c:v>
                </c:pt>
                <c:pt idx="54">
                  <c:v>Jokin muu, mikä</c:v>
                </c:pt>
              </c:strCache>
            </c:strRef>
          </c:cat>
          <c:val>
            <c:numRef>
              <c:f>T1!$B$2:$B$56</c:f>
              <c:numCache>
                <c:formatCode>0%</c:formatCode>
                <c:ptCount val="55"/>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pt idx="15">
                  <c:v>0.0</c:v>
                </c:pt>
                <c:pt idx="16">
                  <c:v>0.0</c:v>
                </c:pt>
                <c:pt idx="17">
                  <c:v>0.0</c:v>
                </c:pt>
                <c:pt idx="18">
                  <c:v>0.0</c:v>
                </c:pt>
                <c:pt idx="19">
                  <c:v>0.0</c:v>
                </c:pt>
                <c:pt idx="20">
                  <c:v>0.0</c:v>
                </c:pt>
                <c:pt idx="21">
                  <c:v>0.0</c:v>
                </c:pt>
                <c:pt idx="22">
                  <c:v>0.0</c:v>
                </c:pt>
                <c:pt idx="23">
                  <c:v>0.0</c:v>
                </c:pt>
                <c:pt idx="24">
                  <c:v>0.0</c:v>
                </c:pt>
                <c:pt idx="25">
                  <c:v>0.0</c:v>
                </c:pt>
                <c:pt idx="26">
                  <c:v>0.0</c:v>
                </c:pt>
                <c:pt idx="27">
                  <c:v>0.0</c:v>
                </c:pt>
                <c:pt idx="28">
                  <c:v>0.0</c:v>
                </c:pt>
                <c:pt idx="29">
                  <c:v>0.0</c:v>
                </c:pt>
                <c:pt idx="30">
                  <c:v>0.0</c:v>
                </c:pt>
                <c:pt idx="31">
                  <c:v>0.0</c:v>
                </c:pt>
                <c:pt idx="32">
                  <c:v>1.0</c:v>
                </c:pt>
                <c:pt idx="33">
                  <c:v>0.0</c:v>
                </c:pt>
                <c:pt idx="34">
                  <c:v>0.0</c:v>
                </c:pt>
                <c:pt idx="35">
                  <c:v>0.0</c:v>
                </c:pt>
                <c:pt idx="36">
                  <c:v>0.0</c:v>
                </c:pt>
                <c:pt idx="37">
                  <c:v>0.0</c:v>
                </c:pt>
                <c:pt idx="38">
                  <c:v>0.0</c:v>
                </c:pt>
                <c:pt idx="39">
                  <c:v>0.0</c:v>
                </c:pt>
                <c:pt idx="40">
                  <c:v>0.0</c:v>
                </c:pt>
                <c:pt idx="41">
                  <c:v>0.0</c:v>
                </c:pt>
                <c:pt idx="42">
                  <c:v>0.0</c:v>
                </c:pt>
                <c:pt idx="43">
                  <c:v>0.0</c:v>
                </c:pt>
                <c:pt idx="44">
                  <c:v>0.0</c:v>
                </c:pt>
                <c:pt idx="45">
                  <c:v>0.0</c:v>
                </c:pt>
                <c:pt idx="46">
                  <c:v>0.0</c:v>
                </c:pt>
                <c:pt idx="47">
                  <c:v>0.0</c:v>
                </c:pt>
                <c:pt idx="48">
                  <c:v>0.0</c:v>
                </c:pt>
                <c:pt idx="49">
                  <c:v>0.0</c:v>
                </c:pt>
                <c:pt idx="50">
                  <c:v>0.0</c:v>
                </c:pt>
                <c:pt idx="51">
                  <c:v>0.0</c:v>
                </c:pt>
                <c:pt idx="52">
                  <c:v>0.0</c:v>
                </c:pt>
                <c:pt idx="53">
                  <c:v>0.0</c:v>
                </c:pt>
                <c:pt idx="54">
                  <c:v>0.0</c:v>
                </c:pt>
              </c:numCache>
            </c:numRef>
          </c:val>
        </c:ser>
        <c:gapWidth val="58"/>
        <c:axId val="858994"/>
        <c:axId val="610623"/>
        <c:overlap val="0"/>
      </c:barChart>
      <c:catAx>
        <c:axId val="85899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610623"/>
        <c:crosses val="autoZero"/>
        <c:auto val="1"/>
        <c:lblAlgn val="ctr"/>
        <c:lblOffset val="100"/>
        <c:noMultiLvlLbl val="1"/>
      </c:catAx>
      <c:valAx>
        <c:axId val="610623"/>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85899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(KA:3.9, Hajonta:0.83)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0.1</c:v>
                </c:pt>
                <c:pt idx="2">
                  <c:v>0.1</c:v>
                </c:pt>
                <c:pt idx="3">
                  <c:v>0.6</c:v>
                </c:pt>
                <c:pt idx="4">
                  <c:v>0.2</c:v>
                </c:pt>
              </c:numCache>
            </c:numRef>
          </c:val>
        </c:ser>
        <c:gapWidth val="58"/>
        <c:axId val="78"/>
        <c:axId val="432389"/>
        <c:overlap val="0"/>
      </c:barChart>
      <c:catAx>
        <c:axId val="78"/>
        <c:scaling/>
        <c:delete val="0"/>
        <c:axPos val="b"/>
        <c:majorTickMark val="none"/>
        <c:minorTickMark val="none"/>
        <c:tickLblPos val="nextTo"/>
        <c:txPr>
          <a:bodyPr/>
          <a:p>
            <a:pPr algn="l">
              <a:defRPr b="0" spc="100" sz="1000">
                <a:solidFill>
                  <a:srgbClr val="000000"/>
                </a:solidFill>
                <a:latin typeface="Arial"/>
              </a:defRPr>
            </a:pPr>
            <a:r>
              <a:t/>
            </a:r>
          </a:p>
        </c:txPr>
        <c:crossAx val="432389"/>
        <c:crosses val="autoZero"/>
        <c:auto val="1"/>
        <c:lblAlgn val="ctr"/>
        <c:lblOffset val="100"/>
        <c:noMultiLvlLbl val="1"/>
      </c:catAx>
      <c:valAx>
        <c:axId val="432389"/>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78"/>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(KA:3.7, Hajonta:0.78)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0.1</c:v>
                </c:pt>
                <c:pt idx="2">
                  <c:v>0.2</c:v>
                </c:pt>
                <c:pt idx="3">
                  <c:v>0.6</c:v>
                </c:pt>
                <c:pt idx="4">
                  <c:v>0.1</c:v>
                </c:pt>
              </c:numCache>
            </c:numRef>
          </c:val>
        </c:ser>
        <c:gapWidth val="58"/>
        <c:axId val="702177"/>
        <c:axId val="237936"/>
        <c:overlap val="0"/>
      </c:barChart>
      <c:catAx>
        <c:axId val="702177"/>
        <c:scaling/>
        <c:delete val="0"/>
        <c:axPos val="b"/>
        <c:majorTickMark val="none"/>
        <c:minorTickMark val="none"/>
        <c:tickLblPos val="nextTo"/>
        <c:txPr>
          <a:bodyPr/>
          <a:p>
            <a:pPr algn="l">
              <a:defRPr b="0" spc="100" sz="1000">
                <a:solidFill>
                  <a:srgbClr val="000000"/>
                </a:solidFill>
                <a:latin typeface="Arial"/>
              </a:defRPr>
            </a:pPr>
            <a:r>
              <a:t/>
            </a:r>
          </a:p>
        </c:txPr>
        <c:crossAx val="237936"/>
        <c:crosses val="autoZero"/>
        <c:auto val="1"/>
        <c:lblAlgn val="ctr"/>
        <c:lblOffset val="100"/>
        <c:noMultiLvlLbl val="1"/>
      </c:catAx>
      <c:valAx>
        <c:axId val="237936"/>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70217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(KA:3.7, Hajonta:0.9)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0.1</c:v>
                </c:pt>
                <c:pt idx="2">
                  <c:v>0.3</c:v>
                </c:pt>
                <c:pt idx="3">
                  <c:v>0.4</c:v>
                </c:pt>
                <c:pt idx="4">
                  <c:v>0.2</c:v>
                </c:pt>
              </c:numCache>
            </c:numRef>
          </c:val>
        </c:ser>
        <c:gapWidth val="58"/>
        <c:axId val="788744"/>
        <c:axId val="624909"/>
        <c:overlap val="0"/>
      </c:barChart>
      <c:catAx>
        <c:axId val="788744"/>
        <c:scaling/>
        <c:delete val="0"/>
        <c:axPos val="b"/>
        <c:majorTickMark val="none"/>
        <c:minorTickMark val="none"/>
        <c:tickLblPos val="nextTo"/>
        <c:txPr>
          <a:bodyPr/>
          <a:p>
            <a:pPr algn="l">
              <a:defRPr b="0" spc="100" sz="1000">
                <a:solidFill>
                  <a:srgbClr val="000000"/>
                </a:solidFill>
                <a:latin typeface="Arial"/>
              </a:defRPr>
            </a:pPr>
            <a:r>
              <a:t/>
            </a:r>
          </a:p>
        </c:txPr>
        <c:crossAx val="624909"/>
        <c:crosses val="autoZero"/>
        <c:auto val="1"/>
        <c:lblAlgn val="ctr"/>
        <c:lblOffset val="100"/>
        <c:noMultiLvlLbl val="1"/>
      </c:catAx>
      <c:valAx>
        <c:axId val="624909"/>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78874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(KA:4.4, Hajonta:0.66)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0.1</c:v>
                </c:pt>
                <c:pt idx="3">
                  <c:v>0.4</c:v>
                </c:pt>
                <c:pt idx="4">
                  <c:v>0.5</c:v>
                </c:pt>
              </c:numCache>
            </c:numRef>
          </c:val>
        </c:ser>
        <c:gapWidth val="58"/>
        <c:axId val="411662"/>
        <c:axId val="554166"/>
        <c:overlap val="0"/>
      </c:barChart>
      <c:catAx>
        <c:axId val="411662"/>
        <c:scaling/>
        <c:delete val="0"/>
        <c:axPos val="b"/>
        <c:majorTickMark val="none"/>
        <c:minorTickMark val="none"/>
        <c:tickLblPos val="nextTo"/>
        <c:txPr>
          <a:bodyPr/>
          <a:p>
            <a:pPr algn="l">
              <a:defRPr b="0" spc="100" sz="1000">
                <a:solidFill>
                  <a:srgbClr val="000000"/>
                </a:solidFill>
                <a:latin typeface="Arial"/>
              </a:defRPr>
            </a:pPr>
            <a:r>
              <a:t/>
            </a:r>
          </a:p>
        </c:txPr>
        <c:crossAx val="554166"/>
        <c:crosses val="autoZero"/>
        <c:auto val="1"/>
        <c:lblAlgn val="ctr"/>
        <c:lblOffset val="100"/>
        <c:noMultiLvlLbl val="1"/>
      </c:catAx>
      <c:valAx>
        <c:axId val="554166"/>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411662"/>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(KA:4.4, Hajonta:0.49)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0.0</c:v>
                </c:pt>
                <c:pt idx="3">
                  <c:v>0.6</c:v>
                </c:pt>
                <c:pt idx="4">
                  <c:v>0.4</c:v>
                </c:pt>
              </c:numCache>
            </c:numRef>
          </c:val>
        </c:ser>
        <c:gapWidth val="58"/>
        <c:axId val="135602"/>
        <c:axId val="61567"/>
        <c:overlap val="0"/>
      </c:barChart>
      <c:catAx>
        <c:axId val="135602"/>
        <c:scaling/>
        <c:delete val="0"/>
        <c:axPos val="b"/>
        <c:majorTickMark val="none"/>
        <c:minorTickMark val="none"/>
        <c:tickLblPos val="nextTo"/>
        <c:txPr>
          <a:bodyPr/>
          <a:p>
            <a:pPr algn="l">
              <a:defRPr b="0" spc="100" sz="1000">
                <a:solidFill>
                  <a:srgbClr val="000000"/>
                </a:solidFill>
                <a:latin typeface="Arial"/>
              </a:defRPr>
            </a:pPr>
            <a:r>
              <a:t/>
            </a:r>
          </a:p>
        </c:txPr>
        <c:crossAx val="61567"/>
        <c:crosses val="autoZero"/>
        <c:auto val="1"/>
        <c:lblAlgn val="ctr"/>
        <c:lblOffset val="100"/>
        <c:noMultiLvlLbl val="1"/>
      </c:catAx>
      <c:valAx>
        <c:axId val="6156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135602"/>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(KA:4.2, Hajonta:0.6)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0.1</c:v>
                </c:pt>
                <c:pt idx="3">
                  <c:v>0.6</c:v>
                </c:pt>
                <c:pt idx="4">
                  <c:v>0.3</c:v>
                </c:pt>
              </c:numCache>
            </c:numRef>
          </c:val>
        </c:ser>
        <c:gapWidth val="58"/>
        <c:axId val="463617"/>
        <c:axId val="839465"/>
        <c:overlap val="0"/>
      </c:barChart>
      <c:catAx>
        <c:axId val="463617"/>
        <c:scaling/>
        <c:delete val="0"/>
        <c:axPos val="b"/>
        <c:majorTickMark val="none"/>
        <c:minorTickMark val="none"/>
        <c:tickLblPos val="nextTo"/>
        <c:txPr>
          <a:bodyPr/>
          <a:p>
            <a:pPr algn="l">
              <a:defRPr b="0" spc="100" sz="1000">
                <a:solidFill>
                  <a:srgbClr val="000000"/>
                </a:solidFill>
                <a:latin typeface="Arial"/>
              </a:defRPr>
            </a:pPr>
            <a:r>
              <a:t/>
            </a:r>
          </a:p>
        </c:txPr>
        <c:crossAx val="839465"/>
        <c:crosses val="autoZero"/>
        <c:auto val="1"/>
        <c:lblAlgn val="ctr"/>
        <c:lblOffset val="100"/>
        <c:noMultiLvlLbl val="1"/>
      </c:catAx>
      <c:valAx>
        <c:axId val="839465"/>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46361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(KA:3.3, Hajonta:1.1)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0.3</c:v>
                </c:pt>
                <c:pt idx="2">
                  <c:v>0.3</c:v>
                </c:pt>
                <c:pt idx="3">
                  <c:v>0.2</c:v>
                </c:pt>
                <c:pt idx="4">
                  <c:v>0.2</c:v>
                </c:pt>
              </c:numCache>
            </c:numRef>
          </c:val>
        </c:ser>
        <c:gapWidth val="58"/>
        <c:axId val="586666"/>
        <c:axId val="466863"/>
        <c:overlap val="0"/>
      </c:barChart>
      <c:catAx>
        <c:axId val="586666"/>
        <c:scaling/>
        <c:delete val="0"/>
        <c:axPos val="b"/>
        <c:majorTickMark val="none"/>
        <c:minorTickMark val="none"/>
        <c:tickLblPos val="nextTo"/>
        <c:txPr>
          <a:bodyPr/>
          <a:p>
            <a:pPr algn="l">
              <a:defRPr b="0" spc="100" sz="1000">
                <a:solidFill>
                  <a:srgbClr val="000000"/>
                </a:solidFill>
                <a:latin typeface="Arial"/>
              </a:defRPr>
            </a:pPr>
            <a:r>
              <a:t/>
            </a:r>
          </a:p>
        </c:txPr>
        <c:crossAx val="466863"/>
        <c:crosses val="autoZero"/>
        <c:auto val="1"/>
        <c:lblAlgn val="ctr"/>
        <c:lblOffset val="100"/>
        <c:noMultiLvlLbl val="1"/>
      </c:catAx>
      <c:valAx>
        <c:axId val="466863"/>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586666"/>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(KA:3.1, Hajonta:0.94)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0.1</c:v>
                </c:pt>
                <c:pt idx="1">
                  <c:v>0.1</c:v>
                </c:pt>
                <c:pt idx="2">
                  <c:v>0.4</c:v>
                </c:pt>
                <c:pt idx="3">
                  <c:v>0.4</c:v>
                </c:pt>
                <c:pt idx="4">
                  <c:v>0.0</c:v>
                </c:pt>
              </c:numCache>
            </c:numRef>
          </c:val>
        </c:ser>
        <c:gapWidth val="58"/>
        <c:axId val="197558"/>
        <c:axId val="147268"/>
        <c:overlap val="0"/>
      </c:barChart>
      <c:catAx>
        <c:axId val="197558"/>
        <c:scaling/>
        <c:delete val="0"/>
        <c:axPos val="b"/>
        <c:majorTickMark val="none"/>
        <c:minorTickMark val="none"/>
        <c:tickLblPos val="nextTo"/>
        <c:txPr>
          <a:bodyPr/>
          <a:p>
            <a:pPr algn="l">
              <a:defRPr b="0" spc="100" sz="1000">
                <a:solidFill>
                  <a:srgbClr val="000000"/>
                </a:solidFill>
                <a:latin typeface="Arial"/>
              </a:defRPr>
            </a:pPr>
            <a:r>
              <a:t/>
            </a:r>
          </a:p>
        </c:txPr>
        <c:crossAx val="147268"/>
        <c:crosses val="autoZero"/>
        <c:auto val="1"/>
        <c:lblAlgn val="ctr"/>
        <c:lblOffset val="100"/>
        <c:noMultiLvlLbl val="1"/>
      </c:catAx>
      <c:valAx>
        <c:axId val="147268"/>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197558"/>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(KA:3.0, Hajonta:0.89)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0.1</c:v>
                </c:pt>
                <c:pt idx="1">
                  <c:v>0.1</c:v>
                </c:pt>
                <c:pt idx="2">
                  <c:v>0.5</c:v>
                </c:pt>
                <c:pt idx="3">
                  <c:v>0.3</c:v>
                </c:pt>
                <c:pt idx="4">
                  <c:v>0.0</c:v>
                </c:pt>
              </c:numCache>
            </c:numRef>
          </c:val>
        </c:ser>
        <c:gapWidth val="58"/>
        <c:axId val="853221"/>
        <c:axId val="436856"/>
        <c:overlap val="0"/>
      </c:barChart>
      <c:catAx>
        <c:axId val="853221"/>
        <c:scaling/>
        <c:delete val="0"/>
        <c:axPos val="b"/>
        <c:majorTickMark val="none"/>
        <c:minorTickMark val="none"/>
        <c:tickLblPos val="nextTo"/>
        <c:txPr>
          <a:bodyPr/>
          <a:p>
            <a:pPr algn="l">
              <a:defRPr b="0" spc="100" sz="1000">
                <a:solidFill>
                  <a:srgbClr val="000000"/>
                </a:solidFill>
                <a:latin typeface="Arial"/>
              </a:defRPr>
            </a:pPr>
            <a:r>
              <a:t/>
            </a:r>
          </a:p>
        </c:txPr>
        <c:crossAx val="436856"/>
        <c:crosses val="autoZero"/>
        <c:auto val="1"/>
        <c:lblAlgn val="ctr"/>
        <c:lblOffset val="100"/>
        <c:noMultiLvlLbl val="1"/>
      </c:catAx>
      <c:valAx>
        <c:axId val="436856"/>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85322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(KA:4.6, Hajonta:0.49)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0.0</c:v>
                </c:pt>
                <c:pt idx="3">
                  <c:v>0.4</c:v>
                </c:pt>
                <c:pt idx="4">
                  <c:v>0.6</c:v>
                </c:pt>
              </c:numCache>
            </c:numRef>
          </c:val>
        </c:ser>
        <c:gapWidth val="58"/>
        <c:axId val="705692"/>
        <c:axId val="158291"/>
        <c:overlap val="0"/>
      </c:barChart>
      <c:catAx>
        <c:axId val="705692"/>
        <c:scaling/>
        <c:delete val="0"/>
        <c:axPos val="b"/>
        <c:majorTickMark val="none"/>
        <c:minorTickMark val="none"/>
        <c:tickLblPos val="nextTo"/>
        <c:txPr>
          <a:bodyPr/>
          <a:p>
            <a:pPr algn="l">
              <a:defRPr b="0" spc="100" sz="1000">
                <a:solidFill>
                  <a:srgbClr val="000000"/>
                </a:solidFill>
                <a:latin typeface="Arial"/>
              </a:defRPr>
            </a:pPr>
            <a:r>
              <a:t/>
            </a:r>
          </a:p>
        </c:txPr>
        <c:crossAx val="158291"/>
        <c:crosses val="autoZero"/>
        <c:auto val="1"/>
        <c:lblAlgn val="ctr"/>
        <c:lblOffset val="100"/>
        <c:noMultiLvlLbl val="1"/>
      </c:catAx>
      <c:valAx>
        <c:axId val="15829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705692"/>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(KA:1.3, Hajonta:0.46)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T1!$A$2:$A$3</c:f>
              <c:strCache>
                <c:ptCount val="2"/>
                <c:pt idx="0">
                  <c:v>Nainen</c:v>
                </c:pt>
                <c:pt idx="1">
                  <c:v>Mies</c:v>
                </c:pt>
              </c:strCache>
            </c:strRef>
          </c:cat>
          <c:val>
            <c:numRef>
              <c:f>T1!$B$2:$B$3</c:f>
              <c:numCache>
                <c:formatCode>0%</c:formatCode>
                <c:ptCount val="2"/>
                <c:pt idx="0">
                  <c:v>0.7</c:v>
                </c:pt>
                <c:pt idx="1">
                  <c:v>0.3</c:v>
                </c:pt>
              </c:numCache>
            </c:numRef>
          </c:val>
        </c:ser>
        <c:gapWidth val="58"/>
        <c:axId val="120219"/>
        <c:axId val="165520"/>
        <c:overlap val="0"/>
      </c:barChart>
      <c:catAx>
        <c:axId val="120219"/>
        <c:scaling/>
        <c:delete val="0"/>
        <c:axPos val="b"/>
        <c:majorTickMark val="none"/>
        <c:minorTickMark val="none"/>
        <c:tickLblPos val="nextTo"/>
        <c:txPr>
          <a:bodyPr/>
          <a:p>
            <a:pPr algn="l">
              <a:defRPr b="0" spc="100" sz="1000">
                <a:solidFill>
                  <a:srgbClr val="000000"/>
                </a:solidFill>
                <a:latin typeface="Arial"/>
              </a:defRPr>
            </a:pPr>
            <a:r>
              <a:t/>
            </a:r>
          </a:p>
        </c:txPr>
        <c:crossAx val="165520"/>
        <c:crosses val="autoZero"/>
        <c:auto val="1"/>
        <c:lblAlgn val="ctr"/>
        <c:lblOffset val="100"/>
        <c:noMultiLvlLbl val="1"/>
      </c:catAx>
      <c:valAx>
        <c:axId val="165520"/>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12021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(KA:3.6, Hajonta:0.8)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0.1</c:v>
                </c:pt>
                <c:pt idx="2">
                  <c:v>0.3</c:v>
                </c:pt>
                <c:pt idx="3">
                  <c:v>0.5</c:v>
                </c:pt>
                <c:pt idx="4">
                  <c:v>0.1</c:v>
                </c:pt>
              </c:numCache>
            </c:numRef>
          </c:val>
        </c:ser>
        <c:gapWidth val="58"/>
        <c:axId val="133719"/>
        <c:axId val="418910"/>
        <c:overlap val="0"/>
      </c:barChart>
      <c:catAx>
        <c:axId val="133719"/>
        <c:scaling/>
        <c:delete val="0"/>
        <c:axPos val="b"/>
        <c:majorTickMark val="none"/>
        <c:minorTickMark val="none"/>
        <c:tickLblPos val="nextTo"/>
        <c:txPr>
          <a:bodyPr/>
          <a:p>
            <a:pPr algn="l">
              <a:defRPr b="0" spc="100" sz="1000">
                <a:solidFill>
                  <a:srgbClr val="000000"/>
                </a:solidFill>
                <a:latin typeface="Arial"/>
              </a:defRPr>
            </a:pPr>
            <a:r>
              <a:t/>
            </a:r>
          </a:p>
        </c:txPr>
        <c:crossAx val="418910"/>
        <c:crosses val="autoZero"/>
        <c:auto val="1"/>
        <c:lblAlgn val="ctr"/>
        <c:lblOffset val="100"/>
        <c:noMultiLvlLbl val="1"/>
      </c:catAx>
      <c:valAx>
        <c:axId val="418910"/>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13371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(KA:3.9, Hajonta:0.83)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0.1</c:v>
                </c:pt>
                <c:pt idx="2">
                  <c:v>0.1</c:v>
                </c:pt>
                <c:pt idx="3">
                  <c:v>0.6</c:v>
                </c:pt>
                <c:pt idx="4">
                  <c:v>0.2</c:v>
                </c:pt>
              </c:numCache>
            </c:numRef>
          </c:val>
        </c:ser>
        <c:gapWidth val="58"/>
        <c:axId val="661717"/>
        <c:axId val="862827"/>
        <c:overlap val="0"/>
      </c:barChart>
      <c:catAx>
        <c:axId val="661717"/>
        <c:scaling/>
        <c:delete val="0"/>
        <c:axPos val="b"/>
        <c:majorTickMark val="none"/>
        <c:minorTickMark val="none"/>
        <c:tickLblPos val="nextTo"/>
        <c:txPr>
          <a:bodyPr/>
          <a:p>
            <a:pPr algn="l">
              <a:defRPr b="0" spc="100" sz="1000">
                <a:solidFill>
                  <a:srgbClr val="000000"/>
                </a:solidFill>
                <a:latin typeface="Arial"/>
              </a:defRPr>
            </a:pPr>
            <a:r>
              <a:t/>
            </a:r>
          </a:p>
        </c:txPr>
        <c:crossAx val="862827"/>
        <c:crosses val="autoZero"/>
        <c:auto val="1"/>
        <c:lblAlgn val="ctr"/>
        <c:lblOffset val="100"/>
        <c:noMultiLvlLbl val="1"/>
      </c:catAx>
      <c:valAx>
        <c:axId val="86282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66171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(KA:4.3, Hajonta:0.9)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0.1</c:v>
                </c:pt>
                <c:pt idx="2">
                  <c:v>0.0</c:v>
                </c:pt>
                <c:pt idx="3">
                  <c:v>0.4</c:v>
                </c:pt>
                <c:pt idx="4">
                  <c:v>0.5</c:v>
                </c:pt>
              </c:numCache>
            </c:numRef>
          </c:val>
        </c:ser>
        <c:gapWidth val="58"/>
        <c:axId val="329851"/>
        <c:axId val="428243"/>
        <c:overlap val="0"/>
      </c:barChart>
      <c:catAx>
        <c:axId val="329851"/>
        <c:scaling/>
        <c:delete val="0"/>
        <c:axPos val="b"/>
        <c:majorTickMark val="none"/>
        <c:minorTickMark val="none"/>
        <c:tickLblPos val="nextTo"/>
        <c:txPr>
          <a:bodyPr/>
          <a:p>
            <a:pPr algn="l">
              <a:defRPr b="0" spc="100" sz="1000">
                <a:solidFill>
                  <a:srgbClr val="000000"/>
                </a:solidFill>
                <a:latin typeface="Arial"/>
              </a:defRPr>
            </a:pPr>
            <a:r>
              <a:t/>
            </a:r>
          </a:p>
        </c:txPr>
        <c:crossAx val="428243"/>
        <c:crosses val="autoZero"/>
        <c:auto val="1"/>
        <c:lblAlgn val="ctr"/>
        <c:lblOffset val="100"/>
        <c:noMultiLvlLbl val="1"/>
      </c:catAx>
      <c:valAx>
        <c:axId val="428243"/>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32985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(KA:4.2, Hajonta:0.87)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0.3</c:v>
                </c:pt>
                <c:pt idx="3">
                  <c:v>0.2</c:v>
                </c:pt>
                <c:pt idx="4">
                  <c:v>0.5</c:v>
                </c:pt>
              </c:numCache>
            </c:numRef>
          </c:val>
        </c:ser>
        <c:gapWidth val="58"/>
        <c:axId val="575819"/>
        <c:axId val="319802"/>
        <c:overlap val="0"/>
      </c:barChart>
      <c:catAx>
        <c:axId val="575819"/>
        <c:scaling/>
        <c:delete val="0"/>
        <c:axPos val="b"/>
        <c:majorTickMark val="none"/>
        <c:minorTickMark val="none"/>
        <c:tickLblPos val="nextTo"/>
        <c:txPr>
          <a:bodyPr/>
          <a:p>
            <a:pPr algn="l">
              <a:defRPr b="0" spc="100" sz="1000">
                <a:solidFill>
                  <a:srgbClr val="000000"/>
                </a:solidFill>
                <a:latin typeface="Arial"/>
              </a:defRPr>
            </a:pPr>
            <a:r>
              <a:t/>
            </a:r>
          </a:p>
        </c:txPr>
        <c:crossAx val="319802"/>
        <c:crosses val="autoZero"/>
        <c:auto val="1"/>
        <c:lblAlgn val="ctr"/>
        <c:lblOffset val="100"/>
        <c:noMultiLvlLbl val="1"/>
      </c:catAx>
      <c:valAx>
        <c:axId val="319802"/>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57581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(KA:3.9, Hajonta:0.7)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0.3</c:v>
                </c:pt>
                <c:pt idx="3">
                  <c:v>0.5</c:v>
                </c:pt>
                <c:pt idx="4">
                  <c:v>0.2</c:v>
                </c:pt>
              </c:numCache>
            </c:numRef>
          </c:val>
        </c:ser>
        <c:gapWidth val="58"/>
        <c:axId val="587071"/>
        <c:axId val="624277"/>
        <c:overlap val="0"/>
      </c:barChart>
      <c:catAx>
        <c:axId val="587071"/>
        <c:scaling/>
        <c:delete val="0"/>
        <c:axPos val="b"/>
        <c:majorTickMark val="none"/>
        <c:minorTickMark val="none"/>
        <c:tickLblPos val="nextTo"/>
        <c:txPr>
          <a:bodyPr/>
          <a:p>
            <a:pPr algn="l">
              <a:defRPr b="0" spc="100" sz="1000">
                <a:solidFill>
                  <a:srgbClr val="000000"/>
                </a:solidFill>
                <a:latin typeface="Arial"/>
              </a:defRPr>
            </a:pPr>
            <a:r>
              <a:t/>
            </a:r>
          </a:p>
        </c:txPr>
        <c:crossAx val="624277"/>
        <c:crosses val="autoZero"/>
        <c:auto val="1"/>
        <c:lblAlgn val="ctr"/>
        <c:lblOffset val="100"/>
        <c:noMultiLvlLbl val="1"/>
      </c:catAx>
      <c:valAx>
        <c:axId val="62427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58707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(KA:4.3, Hajonta:0.46)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0.0</c:v>
                </c:pt>
                <c:pt idx="3">
                  <c:v>0.7</c:v>
                </c:pt>
                <c:pt idx="4">
                  <c:v>0.3</c:v>
                </c:pt>
              </c:numCache>
            </c:numRef>
          </c:val>
        </c:ser>
        <c:gapWidth val="58"/>
        <c:axId val="786154"/>
        <c:axId val="142777"/>
        <c:overlap val="0"/>
      </c:barChart>
      <c:catAx>
        <c:axId val="786154"/>
        <c:scaling/>
        <c:delete val="0"/>
        <c:axPos val="b"/>
        <c:majorTickMark val="none"/>
        <c:minorTickMark val="none"/>
        <c:tickLblPos val="nextTo"/>
        <c:txPr>
          <a:bodyPr/>
          <a:p>
            <a:pPr algn="l">
              <a:defRPr b="0" spc="100" sz="1000">
                <a:solidFill>
                  <a:srgbClr val="000000"/>
                </a:solidFill>
                <a:latin typeface="Arial"/>
              </a:defRPr>
            </a:pPr>
            <a:r>
              <a:t/>
            </a:r>
          </a:p>
        </c:txPr>
        <c:crossAx val="142777"/>
        <c:crosses val="autoZero"/>
        <c:auto val="1"/>
        <c:lblAlgn val="ctr"/>
        <c:lblOffset val="100"/>
        <c:noMultiLvlLbl val="1"/>
      </c:catAx>
      <c:valAx>
        <c:axId val="14277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78615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(KA:3.9, Hajonta:0.7)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0.3</c:v>
                </c:pt>
                <c:pt idx="3">
                  <c:v>0.5</c:v>
                </c:pt>
                <c:pt idx="4">
                  <c:v>0.2</c:v>
                </c:pt>
              </c:numCache>
            </c:numRef>
          </c:val>
        </c:ser>
        <c:gapWidth val="58"/>
        <c:axId val="433616"/>
        <c:axId val="30900"/>
        <c:overlap val="0"/>
      </c:barChart>
      <c:catAx>
        <c:axId val="433616"/>
        <c:scaling/>
        <c:delete val="0"/>
        <c:axPos val="b"/>
        <c:majorTickMark val="none"/>
        <c:minorTickMark val="none"/>
        <c:tickLblPos val="nextTo"/>
        <c:txPr>
          <a:bodyPr/>
          <a:p>
            <a:pPr algn="l">
              <a:defRPr b="0" spc="100" sz="1000">
                <a:solidFill>
                  <a:srgbClr val="000000"/>
                </a:solidFill>
                <a:latin typeface="Arial"/>
              </a:defRPr>
            </a:pPr>
            <a:r>
              <a:t/>
            </a:r>
          </a:p>
        </c:txPr>
        <c:crossAx val="30900"/>
        <c:crosses val="autoZero"/>
        <c:auto val="1"/>
        <c:lblAlgn val="ctr"/>
        <c:lblOffset val="100"/>
        <c:noMultiLvlLbl val="1"/>
      </c:catAx>
      <c:valAx>
        <c:axId val="30900"/>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433616"/>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(KA:3.8, Hajonta:0.6)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0.3</c:v>
                </c:pt>
                <c:pt idx="3">
                  <c:v>0.6</c:v>
                </c:pt>
                <c:pt idx="4">
                  <c:v>0.1</c:v>
                </c:pt>
              </c:numCache>
            </c:numRef>
          </c:val>
        </c:ser>
        <c:gapWidth val="58"/>
        <c:axId val="341757"/>
        <c:axId val="820094"/>
        <c:overlap val="0"/>
      </c:barChart>
      <c:catAx>
        <c:axId val="341757"/>
        <c:scaling/>
        <c:delete val="0"/>
        <c:axPos val="b"/>
        <c:majorTickMark val="none"/>
        <c:minorTickMark val="none"/>
        <c:tickLblPos val="nextTo"/>
        <c:txPr>
          <a:bodyPr/>
          <a:p>
            <a:pPr algn="l">
              <a:defRPr b="0" spc="100" sz="1000">
                <a:solidFill>
                  <a:srgbClr val="000000"/>
                </a:solidFill>
                <a:latin typeface="Arial"/>
              </a:defRPr>
            </a:pPr>
            <a:r>
              <a:t/>
            </a:r>
          </a:p>
        </c:txPr>
        <c:crossAx val="820094"/>
        <c:crosses val="autoZero"/>
        <c:auto val="1"/>
        <c:lblAlgn val="ctr"/>
        <c:lblOffset val="100"/>
        <c:noMultiLvlLbl val="1"/>
      </c:catAx>
      <c:valAx>
        <c:axId val="820094"/>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34175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(KA:3.7, Hajonta:0.78)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0.5</c:v>
                </c:pt>
                <c:pt idx="3">
                  <c:v>0.3</c:v>
                </c:pt>
                <c:pt idx="4">
                  <c:v>0.2</c:v>
                </c:pt>
              </c:numCache>
            </c:numRef>
          </c:val>
        </c:ser>
        <c:gapWidth val="58"/>
        <c:axId val="411389"/>
        <c:axId val="75441"/>
        <c:overlap val="0"/>
      </c:barChart>
      <c:catAx>
        <c:axId val="411389"/>
        <c:scaling/>
        <c:delete val="0"/>
        <c:axPos val="b"/>
        <c:majorTickMark val="none"/>
        <c:minorTickMark val="none"/>
        <c:tickLblPos val="nextTo"/>
        <c:txPr>
          <a:bodyPr/>
          <a:p>
            <a:pPr algn="l">
              <a:defRPr b="0" spc="100" sz="1000">
                <a:solidFill>
                  <a:srgbClr val="000000"/>
                </a:solidFill>
                <a:latin typeface="Arial"/>
              </a:defRPr>
            </a:pPr>
            <a:r>
              <a:t/>
            </a:r>
          </a:p>
        </c:txPr>
        <c:crossAx val="75441"/>
        <c:crosses val="autoZero"/>
        <c:auto val="1"/>
        <c:lblAlgn val="ctr"/>
        <c:lblOffset val="100"/>
        <c:noMultiLvlLbl val="1"/>
      </c:catAx>
      <c:valAx>
        <c:axId val="7544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41138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(KA:4.0, Hajonta:0.63)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0.2</c:v>
                </c:pt>
                <c:pt idx="3">
                  <c:v>0.6</c:v>
                </c:pt>
                <c:pt idx="4">
                  <c:v>0.2</c:v>
                </c:pt>
              </c:numCache>
            </c:numRef>
          </c:val>
        </c:ser>
        <c:gapWidth val="58"/>
        <c:axId val="691560"/>
        <c:axId val="358125"/>
        <c:overlap val="0"/>
      </c:barChart>
      <c:catAx>
        <c:axId val="691560"/>
        <c:scaling/>
        <c:delete val="0"/>
        <c:axPos val="b"/>
        <c:majorTickMark val="none"/>
        <c:minorTickMark val="none"/>
        <c:tickLblPos val="nextTo"/>
        <c:txPr>
          <a:bodyPr/>
          <a:p>
            <a:pPr algn="l">
              <a:defRPr b="0" spc="100" sz="1000">
                <a:solidFill>
                  <a:srgbClr val="000000"/>
                </a:solidFill>
                <a:latin typeface="Arial"/>
              </a:defRPr>
            </a:pPr>
            <a:r>
              <a:t/>
            </a:r>
          </a:p>
        </c:txPr>
        <c:crossAx val="358125"/>
        <c:crosses val="autoZero"/>
        <c:auto val="1"/>
        <c:lblAlgn val="ctr"/>
        <c:lblOffset val="100"/>
        <c:noMultiLvlLbl val="1"/>
      </c:catAx>
      <c:valAx>
        <c:axId val="358125"/>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691560"/>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(KA:2.8, Hajonta:0.75)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T1!$A$2:$A$5</c:f>
              <c:strCache>
                <c:ptCount val="4"/>
                <c:pt idx="0">
                  <c:v>Alle 18 vuotta</c:v>
                </c:pt>
                <c:pt idx="1">
                  <c:v>18-30 vuotta</c:v>
                </c:pt>
                <c:pt idx="2">
                  <c:v>31-50 vuotta</c:v>
                </c:pt>
                <c:pt idx="3">
                  <c:v>Yli 50 vuotta</c:v>
                </c:pt>
              </c:strCache>
            </c:strRef>
          </c:cat>
          <c:val>
            <c:numRef>
              <c:f>T1!$B$2:$B$5</c:f>
              <c:numCache>
                <c:formatCode>0%</c:formatCode>
                <c:ptCount val="4"/>
                <c:pt idx="0">
                  <c:v>0.1</c:v>
                </c:pt>
                <c:pt idx="1">
                  <c:v>0.1</c:v>
                </c:pt>
                <c:pt idx="2">
                  <c:v>0.7</c:v>
                </c:pt>
                <c:pt idx="3">
                  <c:v>0.1</c:v>
                </c:pt>
              </c:numCache>
            </c:numRef>
          </c:val>
        </c:ser>
        <c:gapWidth val="58"/>
        <c:axId val="780154"/>
        <c:axId val="413556"/>
        <c:overlap val="0"/>
      </c:barChart>
      <c:catAx>
        <c:axId val="78015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413556"/>
        <c:crosses val="autoZero"/>
        <c:auto val="1"/>
        <c:lblAlgn val="ctr"/>
        <c:lblOffset val="100"/>
        <c:noMultiLvlLbl val="1"/>
      </c:catAx>
      <c:valAx>
        <c:axId val="413556"/>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8015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T1!$A$2:$A$5</c:f>
              <c:strCache>
                <c:ptCount val="4"/>
                <c:pt idx="0">
                  <c:v>Seuramme toiminta on hyvin organisoitua</c:v>
                </c:pt>
                <c:pt idx="1">
                  <c:v>Eri tehtävissä toimivien henkilöiden vastuunjaot ovat selkeät</c:v>
                </c:pt>
                <c:pt idx="2">
                  <c:v>Seuramme toimintaperiaatteet ovat mielestäni kunnossa</c:v>
                </c:pt>
                <c:pt idx="3">
                  <c:v>Seuramme arvot ohjaavat toimintaamme</c:v>
                </c:pt>
              </c:strCache>
            </c:strRef>
          </c:cat>
          <c:val>
            <c:numRef>
              <c:f>T1!$B$2:$B$5</c:f>
              <c:numCache>
                <c:formatCode>General</c:formatCode>
                <c:ptCount val="4"/>
                <c:pt idx="0">
                  <c:v>3.9</c:v>
                </c:pt>
                <c:pt idx="1">
                  <c:v>3.3</c:v>
                </c:pt>
                <c:pt idx="2">
                  <c:v>4.2</c:v>
                </c:pt>
                <c:pt idx="3">
                  <c:v>4.2</c:v>
                </c:pt>
              </c:numCache>
            </c:numRef>
          </c:val>
        </c:ser>
        <c:gapWidth val="58"/>
        <c:axId val="453770"/>
        <c:axId val="135298"/>
        <c:overlap val="0"/>
      </c:barChart>
      <c:catAx>
        <c:axId val="453770"/>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35298"/>
        <c:crosses val="autoZero"/>
        <c:auto val="1"/>
        <c:lblAlgn val="ctr"/>
        <c:lblOffset val="100"/>
        <c:noMultiLvlLbl val="1"/>
      </c:catAx>
      <c:valAx>
        <c:axId val="135298"/>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453770"/>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T1!$A$2:$A$5</c:f>
              <c:strCache>
                <c:ptCount val="4"/>
                <c:pt idx="0">
                  <c:v>Seurassamme on hyvä yhteishenki</c:v>
                </c:pt>
                <c:pt idx="1">
                  <c:v>Seurassa huomioidaan ja kannustetaan hyvin seuratoimijoita</c:v>
                </c:pt>
                <c:pt idx="2">
                  <c:v>Seuralta saamani korvaukset/huomiointi tekemästäni työstä tyydyttävät minua</c:v>
                </c:pt>
                <c:pt idx="3">
                  <c:v>Seurassamme huomioidaan nuoret ja heillä on yhdenvertainen mahdollisuus osallistua seuran toimintaan</c:v>
                </c:pt>
              </c:strCache>
            </c:strRef>
          </c:cat>
          <c:val>
            <c:numRef>
              <c:f>T1!$B$2:$B$5</c:f>
              <c:numCache>
                <c:formatCode>General</c:formatCode>
                <c:ptCount val="4"/>
                <c:pt idx="0">
                  <c:v>3.9</c:v>
                </c:pt>
                <c:pt idx="1">
                  <c:v>3.7</c:v>
                </c:pt>
                <c:pt idx="2">
                  <c:v>3.7</c:v>
                </c:pt>
                <c:pt idx="3">
                  <c:v>4.4</c:v>
                </c:pt>
              </c:numCache>
            </c:numRef>
          </c:val>
        </c:ser>
        <c:gapWidth val="58"/>
        <c:axId val="77503"/>
        <c:axId val="596495"/>
        <c:overlap val="0"/>
      </c:barChart>
      <c:catAx>
        <c:axId val="77503"/>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596495"/>
        <c:crosses val="autoZero"/>
        <c:auto val="1"/>
        <c:lblAlgn val="ctr"/>
        <c:lblOffset val="100"/>
        <c:noMultiLvlLbl val="1"/>
      </c:catAx>
      <c:valAx>
        <c:axId val="596495"/>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77503"/>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T1!$A$2:$A$4</c:f>
              <c:strCache>
                <c:ptCount val="3"/>
                <c:pt idx="0">
                  <c:v>Pidän seuratyötä mielekkäänä</c:v>
                </c:pt>
                <c:pt idx="1">
                  <c:v>Tehtäväni ovat mielekkäitä</c:v>
                </c:pt>
                <c:pt idx="2">
                  <c:v>Minulla on riittävästi aikaa tehtävieni hoitamiseen</c:v>
                </c:pt>
              </c:strCache>
            </c:strRef>
          </c:cat>
          <c:val>
            <c:numRef>
              <c:f>T1!$B$2:$B$4</c:f>
              <c:numCache>
                <c:formatCode>General</c:formatCode>
                <c:ptCount val="3"/>
                <c:pt idx="0">
                  <c:v>4.4</c:v>
                </c:pt>
                <c:pt idx="1">
                  <c:v>4.2</c:v>
                </c:pt>
                <c:pt idx="2">
                  <c:v>3.3</c:v>
                </c:pt>
              </c:numCache>
            </c:numRef>
          </c:val>
        </c:ser>
        <c:gapWidth val="58"/>
        <c:axId val="905300"/>
        <c:axId val="142835"/>
        <c:overlap val="0"/>
      </c:barChart>
      <c:catAx>
        <c:axId val="905300"/>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42835"/>
        <c:crosses val="autoZero"/>
        <c:auto val="1"/>
        <c:lblAlgn val="ctr"/>
        <c:lblOffset val="100"/>
        <c:noMultiLvlLbl val="1"/>
      </c:catAx>
      <c:valAx>
        <c:axId val="142835"/>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905300"/>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T1!$A$2:$A$3</c:f>
              <c:strCache>
                <c:ptCount val="2"/>
                <c:pt idx="0">
                  <c:v>Seuramme sisäinen viestintä on mielestäni hyvin hoidettu</c:v>
                </c:pt>
                <c:pt idx="1">
                  <c:v>Seuramme ulkoinen viestintä on mielestäni hyvin hoidettu</c:v>
                </c:pt>
              </c:strCache>
            </c:strRef>
          </c:cat>
          <c:val>
            <c:numRef>
              <c:f>T1!$B$2:$B$3</c:f>
              <c:numCache>
                <c:formatCode>General</c:formatCode>
                <c:ptCount val="2"/>
                <c:pt idx="0">
                  <c:v>3.1</c:v>
                </c:pt>
                <c:pt idx="1">
                  <c:v>3.0</c:v>
                </c:pt>
              </c:numCache>
            </c:numRef>
          </c:val>
        </c:ser>
        <c:gapWidth val="58"/>
        <c:axId val="201218"/>
        <c:axId val="384123"/>
        <c:overlap val="0"/>
      </c:barChart>
      <c:catAx>
        <c:axId val="201218"/>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384123"/>
        <c:crosses val="autoZero"/>
        <c:auto val="1"/>
        <c:lblAlgn val="ctr"/>
        <c:lblOffset val="100"/>
        <c:noMultiLvlLbl val="1"/>
      </c:catAx>
      <c:valAx>
        <c:axId val="384123"/>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201218"/>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T1!$A$2:$A$4</c:f>
              <c:strCache>
                <c:ptCount val="3"/>
                <c:pt idx="0">
                  <c:v>Seuramme ohjaajat ovat hyvin koulutettuja</c:v>
                </c:pt>
                <c:pt idx="1">
                  <c:v>Seuran uudet toimihenkilöt/valmentajat perehdytetään hyvin</c:v>
                </c:pt>
                <c:pt idx="2">
                  <c:v>Seura tukee toimihenkilöiden/valmentajien osaamisen kehittämistä riittävästi</c:v>
                </c:pt>
              </c:strCache>
            </c:strRef>
          </c:cat>
          <c:val>
            <c:numRef>
              <c:f>T1!$B$2:$B$4</c:f>
              <c:numCache>
                <c:formatCode>General</c:formatCode>
                <c:ptCount val="3"/>
                <c:pt idx="0">
                  <c:v>4.6</c:v>
                </c:pt>
                <c:pt idx="1">
                  <c:v>3.6</c:v>
                </c:pt>
                <c:pt idx="2">
                  <c:v>3.9</c:v>
                </c:pt>
              </c:numCache>
            </c:numRef>
          </c:val>
        </c:ser>
        <c:gapWidth val="58"/>
        <c:axId val="538524"/>
        <c:axId val="979174"/>
        <c:overlap val="0"/>
      </c:barChart>
      <c:catAx>
        <c:axId val="53852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979174"/>
        <c:crosses val="autoZero"/>
        <c:auto val="1"/>
        <c:lblAlgn val="ctr"/>
        <c:lblOffset val="100"/>
        <c:noMultiLvlLbl val="1"/>
      </c:catAx>
      <c:valAx>
        <c:axId val="979174"/>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538524"/>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T1!$A$2:$A$4</c:f>
              <c:strCache>
                <c:ptCount val="3"/>
                <c:pt idx="0">
                  <c:v>Seurassamme panostetaan lasten toimintaan (alle 13v)</c:v>
                </c:pt>
                <c:pt idx="1">
                  <c:v>Seurassamme panostetaan nuorten kilpaurheiluun (13-19v)</c:v>
                </c:pt>
                <c:pt idx="2">
                  <c:v>Seurassamme panostetaan nuorten harrasteurheiluun (13-19v)</c:v>
                </c:pt>
              </c:strCache>
            </c:strRef>
          </c:cat>
          <c:val>
            <c:numRef>
              <c:f>T1!$B$2:$B$4</c:f>
              <c:numCache>
                <c:formatCode>General</c:formatCode>
                <c:ptCount val="3"/>
                <c:pt idx="0">
                  <c:v>4.3</c:v>
                </c:pt>
                <c:pt idx="1">
                  <c:v>4.2</c:v>
                </c:pt>
                <c:pt idx="2">
                  <c:v>3.9</c:v>
                </c:pt>
              </c:numCache>
            </c:numRef>
          </c:val>
        </c:ser>
        <c:gapWidth val="58"/>
        <c:axId val="698423"/>
        <c:axId val="11888"/>
        <c:overlap val="0"/>
      </c:barChart>
      <c:catAx>
        <c:axId val="698423"/>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1888"/>
        <c:crosses val="autoZero"/>
        <c:auto val="1"/>
        <c:lblAlgn val="ctr"/>
        <c:lblOffset val="100"/>
        <c:noMultiLvlLbl val="1"/>
      </c:catAx>
      <c:valAx>
        <c:axId val="11888"/>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698423"/>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T1!$A$2:$A$3</c:f>
              <c:strCache>
                <c:ptCount val="2"/>
                <c:pt idx="0">
                  <c:v>Seuramme toiminnan liikunnalliset sisällöt lapsille ovat monipuolisia</c:v>
                </c:pt>
                <c:pt idx="1">
                  <c:v>Seuramme tarjoamat palvelut vastaavat hyvin tämän päivän kysyntään</c:v>
                </c:pt>
              </c:strCache>
            </c:strRef>
          </c:cat>
          <c:val>
            <c:numRef>
              <c:f>T1!$B$2:$B$3</c:f>
              <c:numCache>
                <c:formatCode>General</c:formatCode>
                <c:ptCount val="2"/>
                <c:pt idx="0">
                  <c:v>4.3</c:v>
                </c:pt>
                <c:pt idx="1">
                  <c:v>3.9</c:v>
                </c:pt>
              </c:numCache>
            </c:numRef>
          </c:val>
        </c:ser>
        <c:gapWidth val="58"/>
        <c:axId val="900337"/>
        <c:axId val="816187"/>
        <c:overlap val="0"/>
      </c:barChart>
      <c:catAx>
        <c:axId val="900337"/>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16187"/>
        <c:crosses val="autoZero"/>
        <c:auto val="1"/>
        <c:lblAlgn val="ctr"/>
        <c:lblOffset val="100"/>
        <c:noMultiLvlLbl val="1"/>
      </c:catAx>
      <c:valAx>
        <c:axId val="816187"/>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900337"/>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T1!$A$2:$A$4</c:f>
              <c:strCache>
                <c:ptCount val="3"/>
                <c:pt idx="0">
                  <c:v>Seura tekee riittävästi yhteistyötä muiden seurojen kanssa</c:v>
                </c:pt>
                <c:pt idx="1">
                  <c:v>Seuramme joukkueet/ryhmät tekevät riittävästi yhteistyötä keskenään (seuran sisällä)</c:v>
                </c:pt>
                <c:pt idx="2">
                  <c:v>Seurassamme on riittävästi seurahenkeä vahvistavia tilaisuuksia</c:v>
                </c:pt>
              </c:strCache>
            </c:strRef>
          </c:cat>
          <c:val>
            <c:numRef>
              <c:f>T1!$B$2:$B$4</c:f>
              <c:numCache>
                <c:formatCode>General</c:formatCode>
                <c:ptCount val="3"/>
                <c:pt idx="0">
                  <c:v>3.8</c:v>
                </c:pt>
                <c:pt idx="1">
                  <c:v>3.7</c:v>
                </c:pt>
                <c:pt idx="2">
                  <c:v>4.0</c:v>
                </c:pt>
              </c:numCache>
            </c:numRef>
          </c:val>
        </c:ser>
        <c:gapWidth val="58"/>
        <c:axId val="905314"/>
        <c:axId val="237957"/>
        <c:overlap val="0"/>
      </c:barChart>
      <c:catAx>
        <c:axId val="90531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237957"/>
        <c:crosses val="autoZero"/>
        <c:auto val="1"/>
        <c:lblAlgn val="ctr"/>
        <c:lblOffset val="100"/>
        <c:noMultiLvlLbl val="1"/>
      </c:catAx>
      <c:valAx>
        <c:axId val="237957"/>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905314"/>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T1!$A$2:$A$10</c:f>
              <c:strCache>
                <c:ptCount val="9"/>
                <c:pt idx="0">
                  <c:v>8. Seuran toiminta ja arvot</c:v>
                </c:pt>
                <c:pt idx="1">
                  <c:v>9. Seurahenki ja huomioiminen</c:v>
                </c:pt>
                <c:pt idx="2">
                  <c:v>10. Oma työskentelyni seurassa</c:v>
                </c:pt>
                <c:pt idx="3">
                  <c:v>11. Seuran viestintä</c:v>
                </c:pt>
                <c:pt idx="4">
                  <c:v>12. Osaaminen</c:v>
                </c:pt>
                <c:pt idx="5">
                  <c:v>13. Toimintaan panostus</c:v>
                </c:pt>
                <c:pt idx="6">
                  <c:v>14. Liikunnan sisältö ja palvelut</c:v>
                </c:pt>
                <c:pt idx="7">
                  <c:v>15. Yhteistyö</c:v>
                </c:pt>
                <c:pt idx="8">
                  <c:v>KESKIARVO</c:v>
                </c:pt>
              </c:strCache>
            </c:strRef>
          </c:cat>
          <c:val>
            <c:numRef>
              <c:f>T1!$B$2:$B$10</c:f>
              <c:numCache>
                <c:formatCode>General</c:formatCode>
                <c:ptCount val="9"/>
                <c:pt idx="0">
                  <c:v>3.9</c:v>
                </c:pt>
                <c:pt idx="1">
                  <c:v>3.93</c:v>
                </c:pt>
                <c:pt idx="2">
                  <c:v>3.97</c:v>
                </c:pt>
                <c:pt idx="3">
                  <c:v>3.05</c:v>
                </c:pt>
                <c:pt idx="4">
                  <c:v>4.03</c:v>
                </c:pt>
                <c:pt idx="5">
                  <c:v>4.13</c:v>
                </c:pt>
                <c:pt idx="6">
                  <c:v>4.1</c:v>
                </c:pt>
                <c:pt idx="7">
                  <c:v>3.83</c:v>
                </c:pt>
                <c:pt idx="8">
                  <c:v>3.87</c:v>
                </c:pt>
              </c:numCache>
            </c:numRef>
          </c:val>
        </c:ser>
        <c:gapWidth val="58"/>
        <c:axId val="408190"/>
        <c:axId val="52619"/>
        <c:overlap val="0"/>
      </c:barChart>
      <c:catAx>
        <c:axId val="408190"/>
        <c:scaling/>
        <c:delete val="0"/>
        <c:axPos val="b"/>
        <c:majorTickMark val="none"/>
        <c:minorTickMark val="none"/>
        <c:tickLblPos val="nextTo"/>
        <c:txPr>
          <a:bodyPr rot="-2700000"/>
          <a:p>
            <a:pPr algn="l">
              <a:defRPr b="0" spc="100" sz="1000">
                <a:solidFill>
                  <a:srgbClr val="000000"/>
                </a:solidFill>
                <a:latin typeface="Arial"/>
              </a:defRPr>
            </a:pPr>
            <a:r>
              <a:t/>
            </a:r>
          </a:p>
        </c:txPr>
        <c:crossAx val="52619"/>
        <c:crosses val="autoZero"/>
        <c:auto val="1"/>
        <c:lblAlgn val="ctr"/>
        <c:lblOffset val="100"/>
        <c:noMultiLvlLbl val="1"/>
      </c:catAx>
      <c:valAx>
        <c:axId val="52619"/>
        <c:scaling>
          <c:max val="5.0"/>
          <c:min val="1.0"/>
        </c:scaling>
        <c:delete val="0"/>
        <c:axPos val="l"/>
        <c:majorGridlines>
          <c:spPr>
            <a:ln>
              <a:solidFill>
                <a:srgbClr val="4F81BD">
                  <a:alpha val="20000"/>
                </a:srgbClr>
              </a:solidFill>
            </a:ln>
          </c:spPr>
        </c:majorGridlines>
        <c:majorTickMark val="none"/>
        <c:minorTickMark val="none"/>
        <c:tickLblPos val="nextTo"/>
        <c:spPr>
          <a:ln>
            <a:noFill/>
          </a:ln>
        </c:spPr>
        <c:txPr>
          <a:bodyPr/>
          <a:p>
            <a:pPr algn="l">
              <a:defRPr b="0" spc="100" sz="1000">
                <a:solidFill>
                  <a:srgbClr val="000000"/>
                </a:solidFill>
                <a:latin typeface="Arial"/>
              </a:defRPr>
            </a:pPr>
            <a:r>
              <a:t/>
            </a:r>
          </a:p>
        </c:txPr>
        <c:crossAx val="408190"/>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T1!$A$2:$A$10</c:f>
              <c:strCache>
                <c:ptCount val="9"/>
                <c:pt idx="0">
                  <c:v>13. Toimintaan panostus</c:v>
                </c:pt>
                <c:pt idx="1">
                  <c:v>14. Liikunnan sisältö ja palvelut</c:v>
                </c:pt>
                <c:pt idx="2">
                  <c:v>12. Osaaminen</c:v>
                </c:pt>
                <c:pt idx="3">
                  <c:v>10. Oma työskentelyni seurassa</c:v>
                </c:pt>
                <c:pt idx="4">
                  <c:v>9. Seurahenki ja huomioiminen</c:v>
                </c:pt>
                <c:pt idx="5">
                  <c:v>8. Seuran toiminta ja arvot</c:v>
                </c:pt>
                <c:pt idx="6">
                  <c:v>15. Yhteistyö</c:v>
                </c:pt>
                <c:pt idx="7">
                  <c:v>11. Seuran viestintä</c:v>
                </c:pt>
                <c:pt idx="8">
                  <c:v>KESKIARVO</c:v>
                </c:pt>
              </c:strCache>
            </c:strRef>
          </c:cat>
          <c:val>
            <c:numRef>
              <c:f>T1!$B$2:$B$10</c:f>
              <c:numCache>
                <c:formatCode>General</c:formatCode>
                <c:ptCount val="9"/>
                <c:pt idx="0">
                  <c:v>4.13</c:v>
                </c:pt>
                <c:pt idx="1">
                  <c:v>4.1</c:v>
                </c:pt>
                <c:pt idx="2">
                  <c:v>4.03</c:v>
                </c:pt>
                <c:pt idx="3">
                  <c:v>3.97</c:v>
                </c:pt>
                <c:pt idx="4">
                  <c:v>3.93</c:v>
                </c:pt>
                <c:pt idx="5">
                  <c:v>3.9</c:v>
                </c:pt>
                <c:pt idx="6">
                  <c:v>3.83</c:v>
                </c:pt>
                <c:pt idx="7">
                  <c:v>3.05</c:v>
                </c:pt>
                <c:pt idx="8">
                  <c:v>3.87</c:v>
                </c:pt>
              </c:numCache>
            </c:numRef>
          </c:val>
        </c:ser>
        <c:gapWidth val="58"/>
        <c:axId val="505058"/>
        <c:axId val="364663"/>
        <c:overlap val="0"/>
      </c:barChart>
      <c:catAx>
        <c:axId val="505058"/>
        <c:scaling/>
        <c:delete val="0"/>
        <c:axPos val="b"/>
        <c:majorTickMark val="none"/>
        <c:minorTickMark val="none"/>
        <c:tickLblPos val="nextTo"/>
        <c:txPr>
          <a:bodyPr rot="-2700000"/>
          <a:p>
            <a:pPr algn="l">
              <a:defRPr b="0" spc="100" sz="1000">
                <a:solidFill>
                  <a:srgbClr val="000000"/>
                </a:solidFill>
                <a:latin typeface="Arial"/>
              </a:defRPr>
            </a:pPr>
            <a:r>
              <a:t/>
            </a:r>
          </a:p>
        </c:txPr>
        <c:crossAx val="364663"/>
        <c:crosses val="autoZero"/>
        <c:auto val="1"/>
        <c:lblAlgn val="ctr"/>
        <c:lblOffset val="100"/>
        <c:noMultiLvlLbl val="1"/>
      </c:catAx>
      <c:valAx>
        <c:axId val="364663"/>
        <c:scaling>
          <c:max val="5.0"/>
          <c:min val="1.0"/>
        </c:scaling>
        <c:delete val="0"/>
        <c:axPos val="l"/>
        <c:majorGridlines>
          <c:spPr>
            <a:ln>
              <a:solidFill>
                <a:srgbClr val="4F81BD">
                  <a:alpha val="20000"/>
                </a:srgbClr>
              </a:solidFill>
            </a:ln>
          </c:spPr>
        </c:majorGridlines>
        <c:majorTickMark val="none"/>
        <c:minorTickMark val="none"/>
        <c:tickLblPos val="nextTo"/>
        <c:spPr>
          <a:ln>
            <a:noFill/>
          </a:ln>
        </c:spPr>
        <c:txPr>
          <a:bodyPr/>
          <a:p>
            <a:pPr algn="l">
              <a:defRPr b="0" spc="100" sz="1000">
                <a:solidFill>
                  <a:srgbClr val="000000"/>
                </a:solidFill>
                <a:latin typeface="Arial"/>
              </a:defRPr>
            </a:pPr>
            <a:r>
              <a:t/>
            </a:r>
          </a:p>
        </c:txPr>
        <c:crossAx val="505058"/>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(KA:4.1, Hajonta:0.94)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Alle vuoden</c:v>
                </c:pt>
                <c:pt idx="1">
                  <c:v>1-3 vuotta</c:v>
                </c:pt>
                <c:pt idx="2">
                  <c:v>3-5 vuotta</c:v>
                </c:pt>
                <c:pt idx="3">
                  <c:v>5-10 vuotta</c:v>
                </c:pt>
                <c:pt idx="4">
                  <c:v>Yli 10 vuotta</c:v>
                </c:pt>
              </c:strCache>
            </c:strRef>
          </c:cat>
          <c:val>
            <c:numRef>
              <c:f>T1!$B$2:$B$6</c:f>
              <c:numCache>
                <c:formatCode>0%</c:formatCode>
                <c:ptCount val="5"/>
                <c:pt idx="0">
                  <c:v>0.0</c:v>
                </c:pt>
                <c:pt idx="1">
                  <c:v>0.1</c:v>
                </c:pt>
                <c:pt idx="2">
                  <c:v>0.1</c:v>
                </c:pt>
                <c:pt idx="3">
                  <c:v>0.4</c:v>
                </c:pt>
                <c:pt idx="4">
                  <c:v>0.4</c:v>
                </c:pt>
              </c:numCache>
            </c:numRef>
          </c:val>
        </c:ser>
        <c:gapWidth val="58"/>
        <c:axId val="331131"/>
        <c:axId val="492072"/>
        <c:overlap val="0"/>
      </c:barChart>
      <c:catAx>
        <c:axId val="331131"/>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492072"/>
        <c:crosses val="autoZero"/>
        <c:auto val="1"/>
        <c:lblAlgn val="ctr"/>
        <c:lblOffset val="100"/>
        <c:noMultiLvlLbl val="1"/>
      </c:catAx>
      <c:valAx>
        <c:axId val="492072"/>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33113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(KA:1.7, Hajonta:0.9)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T1!$A$2:$A$5</c:f>
              <c:strCache>
                <c:ptCount val="4"/>
                <c:pt idx="0">
                  <c:v>Ohjaajana / valmentajana</c:v>
                </c:pt>
                <c:pt idx="1">
                  <c:v>Huoltajana / joukkueenjohtajana</c:v>
                </c:pt>
                <c:pt idx="2">
                  <c:v>Luottamushenkilönä (sihteeri, pj, rahastonhoitaja, jaoston jäsen ...)</c:v>
                </c:pt>
                <c:pt idx="3">
                  <c:v>Muissa seuran tehtävissä</c:v>
                </c:pt>
              </c:strCache>
            </c:strRef>
          </c:cat>
          <c:val>
            <c:numRef>
              <c:f>T1!$B$2:$B$5</c:f>
              <c:numCache>
                <c:formatCode>0%</c:formatCode>
                <c:ptCount val="4"/>
                <c:pt idx="0">
                  <c:v>0.6</c:v>
                </c:pt>
                <c:pt idx="1">
                  <c:v>0.1</c:v>
                </c:pt>
                <c:pt idx="2">
                  <c:v>0.3</c:v>
                </c:pt>
                <c:pt idx="3">
                  <c:v>0.0</c:v>
                </c:pt>
              </c:numCache>
            </c:numRef>
          </c:val>
        </c:ser>
        <c:gapWidth val="58"/>
        <c:axId val="331927"/>
        <c:axId val="641188"/>
        <c:overlap val="0"/>
      </c:barChart>
      <c:catAx>
        <c:axId val="331927"/>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641188"/>
        <c:crosses val="autoZero"/>
        <c:auto val="1"/>
        <c:lblAlgn val="ctr"/>
        <c:lblOffset val="100"/>
        <c:noMultiLvlLbl val="1"/>
      </c:catAx>
      <c:valAx>
        <c:axId val="641188"/>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33192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(KA:3.9, Hajonta:0.7)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0.1</c:v>
                </c:pt>
                <c:pt idx="2">
                  <c:v>0.0</c:v>
                </c:pt>
                <c:pt idx="3">
                  <c:v>0.8</c:v>
                </c:pt>
                <c:pt idx="4">
                  <c:v>0.1</c:v>
                </c:pt>
              </c:numCache>
            </c:numRef>
          </c:val>
        </c:ser>
        <c:gapWidth val="58"/>
        <c:axId val="562928"/>
        <c:axId val="478059"/>
        <c:overlap val="0"/>
      </c:barChart>
      <c:catAx>
        <c:axId val="562928"/>
        <c:scaling/>
        <c:delete val="0"/>
        <c:axPos val="b"/>
        <c:majorTickMark val="none"/>
        <c:minorTickMark val="none"/>
        <c:tickLblPos val="nextTo"/>
        <c:txPr>
          <a:bodyPr/>
          <a:p>
            <a:pPr algn="l">
              <a:defRPr b="0" spc="100" sz="1000">
                <a:solidFill>
                  <a:srgbClr val="000000"/>
                </a:solidFill>
                <a:latin typeface="Arial"/>
              </a:defRPr>
            </a:pPr>
            <a:r>
              <a:t/>
            </a:r>
          </a:p>
        </c:txPr>
        <c:crossAx val="478059"/>
        <c:crosses val="autoZero"/>
        <c:auto val="1"/>
        <c:lblAlgn val="ctr"/>
        <c:lblOffset val="100"/>
        <c:noMultiLvlLbl val="1"/>
      </c:catAx>
      <c:valAx>
        <c:axId val="478059"/>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562928"/>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(KA:3.3, Hajonta:0.78)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0.2</c:v>
                </c:pt>
                <c:pt idx="2">
                  <c:v>0.3</c:v>
                </c:pt>
                <c:pt idx="3">
                  <c:v>0.5</c:v>
                </c:pt>
                <c:pt idx="4">
                  <c:v>0.0</c:v>
                </c:pt>
              </c:numCache>
            </c:numRef>
          </c:val>
        </c:ser>
        <c:gapWidth val="58"/>
        <c:axId val="684480"/>
        <c:axId val="92012"/>
        <c:overlap val="0"/>
      </c:barChart>
      <c:catAx>
        <c:axId val="684480"/>
        <c:scaling/>
        <c:delete val="0"/>
        <c:axPos val="b"/>
        <c:majorTickMark val="none"/>
        <c:minorTickMark val="none"/>
        <c:tickLblPos val="nextTo"/>
        <c:txPr>
          <a:bodyPr/>
          <a:p>
            <a:pPr algn="l">
              <a:defRPr b="0" spc="100" sz="1000">
                <a:solidFill>
                  <a:srgbClr val="000000"/>
                </a:solidFill>
                <a:latin typeface="Arial"/>
              </a:defRPr>
            </a:pPr>
            <a:r>
              <a:t/>
            </a:r>
          </a:p>
        </c:txPr>
        <c:crossAx val="92012"/>
        <c:crosses val="autoZero"/>
        <c:auto val="1"/>
        <c:lblAlgn val="ctr"/>
        <c:lblOffset val="100"/>
        <c:noMultiLvlLbl val="1"/>
      </c:catAx>
      <c:valAx>
        <c:axId val="92012"/>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684480"/>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(KA:4.2, Hajonta:0.6)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0.1</c:v>
                </c:pt>
                <c:pt idx="3">
                  <c:v>0.6</c:v>
                </c:pt>
                <c:pt idx="4">
                  <c:v>0.3</c:v>
                </c:pt>
              </c:numCache>
            </c:numRef>
          </c:val>
        </c:ser>
        <c:gapWidth val="58"/>
        <c:axId val="261933"/>
        <c:axId val="663005"/>
        <c:overlap val="0"/>
      </c:barChart>
      <c:catAx>
        <c:axId val="261933"/>
        <c:scaling/>
        <c:delete val="0"/>
        <c:axPos val="b"/>
        <c:majorTickMark val="none"/>
        <c:minorTickMark val="none"/>
        <c:tickLblPos val="nextTo"/>
        <c:txPr>
          <a:bodyPr/>
          <a:p>
            <a:pPr algn="l">
              <a:defRPr b="0" spc="100" sz="1000">
                <a:solidFill>
                  <a:srgbClr val="000000"/>
                </a:solidFill>
                <a:latin typeface="Arial"/>
              </a:defRPr>
            </a:pPr>
            <a:r>
              <a:t/>
            </a:r>
          </a:p>
        </c:txPr>
        <c:crossAx val="663005"/>
        <c:crosses val="autoZero"/>
        <c:auto val="1"/>
        <c:lblAlgn val="ctr"/>
        <c:lblOffset val="100"/>
        <c:noMultiLvlLbl val="1"/>
      </c:catAx>
      <c:valAx>
        <c:axId val="663005"/>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261933"/>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(KA:4.2, Hajonta:0.6) (Vastauksia:10)</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1</c:v>
                </c:pt>
                <c:pt idx="1">
                  <c:v>2</c:v>
                </c:pt>
                <c:pt idx="2">
                  <c:v>3</c:v>
                </c:pt>
                <c:pt idx="3">
                  <c:v>4</c:v>
                </c:pt>
                <c:pt idx="4">
                  <c:v>5</c:v>
                </c:pt>
              </c:strCache>
            </c:strRef>
          </c:cat>
          <c:val>
            <c:numRef>
              <c:f>T1!$B$2:$B$6</c:f>
              <c:numCache>
                <c:formatCode>0%</c:formatCode>
                <c:ptCount val="5"/>
                <c:pt idx="0">
                  <c:v>0.0</c:v>
                </c:pt>
                <c:pt idx="1">
                  <c:v>0.0</c:v>
                </c:pt>
                <c:pt idx="2">
                  <c:v>0.1</c:v>
                </c:pt>
                <c:pt idx="3">
                  <c:v>0.6</c:v>
                </c:pt>
                <c:pt idx="4">
                  <c:v>0.3</c:v>
                </c:pt>
              </c:numCache>
            </c:numRef>
          </c:val>
        </c:ser>
        <c:gapWidth val="58"/>
        <c:axId val="288220"/>
        <c:axId val="469860"/>
        <c:overlap val="0"/>
      </c:barChart>
      <c:catAx>
        <c:axId val="288220"/>
        <c:scaling/>
        <c:delete val="0"/>
        <c:axPos val="b"/>
        <c:majorTickMark val="none"/>
        <c:minorTickMark val="none"/>
        <c:tickLblPos val="nextTo"/>
        <c:txPr>
          <a:bodyPr/>
          <a:p>
            <a:pPr algn="l">
              <a:defRPr b="0" spc="100" sz="1000">
                <a:solidFill>
                  <a:srgbClr val="000000"/>
                </a:solidFill>
                <a:latin typeface="Arial"/>
              </a:defRPr>
            </a:pPr>
            <a:r>
              <a:t/>
            </a:r>
          </a:p>
        </c:txPr>
        <c:crossAx val="469860"/>
        <c:crosses val="autoZero"/>
        <c:auto val="1"/>
        <c:lblAlgn val="ctr"/>
        <c:lblOffset val="100"/>
        <c:noMultiLvlLbl val="1"/>
      </c:catAx>
      <c:valAx>
        <c:axId val="469860"/>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288220"/>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handoutMasters/_rels/handoutMaster1.xml.rels><?xml version="1.0" encoding="UTF-8" standalone="yes"?>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1E765-1309-483C-AFBF-94DB7B3C30EC}" type="datetimeFigureOut">
              <a:rPr lang="fi-FI" smtClean="0"/>
              <a:pPr/>
              <a:t>1.10.2015</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A97E8-5338-45F9-9231-60ED891F643E}" type="slidenum">
              <a:rPr lang="fi-FI" smtClean="0"/>
              <a:pPr/>
              <a:t>‹#›</a:t>
            </a:fld>
            <a:endParaRPr lang="fi-FI"/>
          </a:p>
        </p:txBody>
      </p:sp>
    </p:spTree>
    <p:extLst>
      <p:ext uri="{BB962C8B-B14F-4D97-AF65-F5344CB8AC3E}">
        <p14:creationId xmlns:p14="http://schemas.microsoft.com/office/powerpoint/2010/main" val="299404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94F5-94A3-4F3E-BB9E-3D0EF9CB3F07}" type="datetimeFigureOut">
              <a:rPr lang="fi-FI" smtClean="0"/>
              <a:pPr/>
              <a:t>1.10.2015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8898C-9E1E-4ACD-A8BC-86A6DB1ADEFB}" type="slidenum">
              <a:rPr lang="fi-FI" smtClean="0"/>
              <a:pPr/>
              <a:t>‹#›</a:t>
            </a:fld>
            <a:endParaRPr lang="fi-FI"/>
          </a:p>
        </p:txBody>
      </p:sp>
    </p:spTree>
    <p:extLst>
      <p:ext uri="{BB962C8B-B14F-4D97-AF65-F5344CB8AC3E}">
        <p14:creationId xmlns:p14="http://schemas.microsoft.com/office/powerpoint/2010/main" val="144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0.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457200" y="3059999"/>
            <a:ext cx="8229600" cy="1620000"/>
          </a:xfrm>
        </p:spPr>
        <p:txBody>
          <a:bodyPr/>
          <a:lstStyle/>
          <a:p>
            <a:pPr lvl="0"/>
            <a:endParaRPr lang="fi-FI" dirty="0"/>
          </a:p>
        </p:txBody>
      </p:sp>
    </p:spTree>
    <p:extLst>
      <p:ext uri="{BB962C8B-B14F-4D97-AF65-F5344CB8AC3E}">
        <p14:creationId xmlns:p14="http://schemas.microsoft.com/office/powerpoint/2010/main" val="39030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p14="http://schemas.microsoft.com/office/powerpoint/2010/main" val="23636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Text"/>
          <p:cNvSpPr>
            <a:spLocks noGrp="1"/>
          </p:cNvSpPr>
          <p:nvPr>
            <p:ph type="body" sz="quarter" idx="13"/>
          </p:nvPr>
        </p:nvSpPr>
        <p:spPr>
          <a:xfrm>
            <a:off x="457200" y="1556792"/>
            <a:ext cx="8229600" cy="4680520"/>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457200" y="728700"/>
            <a:ext cx="8229600" cy="5508612"/>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1.10.2015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Content"/>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14963166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457200" y="1773238"/>
            <a:ext cx="8229600" cy="4464050"/>
          </a:xfrm>
        </p:spPr>
        <p:txBody>
          <a:bodyPr/>
          <a:lstStyle>
            <a:lvl1pPr algn="l">
              <a:defRPr/>
            </a:lvl1pPr>
          </a:lstStyle>
          <a:p>
            <a:r>
              <a:rPr lang="en-US" dirty="0" smtClean="0"/>
              <a:t> </a:t>
            </a:r>
            <a:endParaRPr lang="fi-FI" dirty="0"/>
          </a:p>
        </p:txBody>
      </p:sp>
    </p:spTree>
    <p:extLst>
      <p:ext uri="{BB962C8B-B14F-4D97-AF65-F5344CB8AC3E}">
        <p14:creationId xmlns:p14="http://schemas.microsoft.com/office/powerpoint/2010/main" val="26137445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780000"/>
            <a:ext cx="82296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457200" y="5013176"/>
            <a:ext cx="8229600" cy="720725"/>
          </a:xfrm>
        </p:spPr>
        <p:txBody>
          <a:bodyPr/>
          <a:lstStyle>
            <a:lvl1pPr marL="0" indent="0" algn="r">
              <a:buNone/>
              <a:defRPr/>
            </a:lvl1pPr>
          </a:lstStyle>
          <a:p>
            <a:pPr lvl="0"/>
            <a:r>
              <a:rPr lang="en-US" dirty="0" smtClean="0"/>
              <a:t> </a:t>
            </a:r>
            <a:endParaRPr lang="fi-FI" dirty="0"/>
          </a:p>
        </p:txBody>
      </p:sp>
    </p:spTree>
    <p:extLst>
      <p:ext uri="{BB962C8B-B14F-4D97-AF65-F5344CB8AC3E}">
        <p14:creationId xmlns:p14="http://schemas.microsoft.com/office/powerpoint/2010/main" val="9725183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457200" y="457200"/>
            <a:ext cx="8229600" cy="5780112"/>
          </a:xfrm>
        </p:spPr>
        <p:txBody>
          <a:bodyPr/>
          <a:lstStyle/>
          <a:p>
            <a:endParaRPr lang="fi-FI"/>
          </a:p>
        </p:txBody>
      </p:sp>
    </p:spTree>
    <p:extLst>
      <p:ext uri="{BB962C8B-B14F-4D97-AF65-F5344CB8AC3E}">
        <p14:creationId xmlns:p14="http://schemas.microsoft.com/office/powerpoint/2010/main" val="28121925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457200" y="1772816"/>
            <a:ext cx="8229600" cy="4464496"/>
          </a:xfrm>
        </p:spPr>
        <p:txBody>
          <a:bodyPr/>
          <a:lstStyle/>
          <a:p>
            <a:endParaRPr lang="fi-FI"/>
          </a:p>
        </p:txBody>
      </p:sp>
      <p:sp>
        <p:nvSpPr>
          <p:cNvPr id="7"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9" name="Text"/>
          <p:cNvSpPr>
            <a:spLocks noGrp="1"/>
          </p:cNvSpPr>
          <p:nvPr>
            <p:ph type="body" sz="quarter" idx="14"/>
          </p:nvPr>
        </p:nvSpPr>
        <p:spPr>
          <a:xfrm>
            <a:off x="457200" y="1125537"/>
            <a:ext cx="8229600" cy="540000"/>
          </a:xfrm>
        </p:spPr>
        <p:txBody>
          <a:bodyPr/>
          <a:lstStyle>
            <a:lvl1pPr marL="0" indent="0" algn="l">
              <a:buNone/>
              <a:defRPr baseline="0"/>
            </a:lvl1pPr>
          </a:lstStyle>
          <a:p>
            <a:pPr lvl="0"/>
            <a:endParaRPr lang="fi-FI" dirty="0"/>
          </a:p>
        </p:txBody>
      </p:sp>
    </p:spTree>
    <p:extLst>
      <p:ext uri="{BB962C8B-B14F-4D97-AF65-F5344CB8AC3E}">
        <p14:creationId xmlns:p14="http://schemas.microsoft.com/office/powerpoint/2010/main" val="28457678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Tree>
    <p:extLst>
      <p:ext uri="{BB962C8B-B14F-4D97-AF65-F5344CB8AC3E}">
        <p14:creationId xmlns:p14="http://schemas.microsoft.com/office/powerpoint/2010/main" val="30848233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457200" y="3060000"/>
            <a:ext cx="8229600" cy="1620000"/>
          </a:xfrm>
          <a:prstGeom prst="rect">
            <a:avLst/>
          </a:prstGeom>
        </p:spPr>
        <p:txBody>
          <a:bodyPr vert="horz" lIns="91440" tIns="45720" rIns="91440" bIns="45720" rtlCol="0">
            <a:normAutofit/>
          </a:bodyPr>
          <a:lstStyle/>
          <a:p>
            <a:pPr lvl="0"/>
            <a:r>
              <a:rPr lang="en-US" dirty="0" smtClean="0"/>
              <a:t> </a:t>
            </a:r>
            <a:endParaRPr lang="fi-FI" dirty="0"/>
          </a:p>
        </p:txBody>
      </p:sp>
      <p:sp>
        <p:nvSpPr>
          <p:cNvPr id="4" name="Dat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1.10.2015</a:t>
            </a:fld>
            <a:endParaRPr lang="fi-FI"/>
          </a:p>
        </p:txBody>
      </p:sp>
      <p:sp>
        <p:nvSpPr>
          <p:cNvPr id="5" name="Foote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p14="http://schemas.microsoft.com/office/powerpoint/2010/main" val="660952264"/>
      </p:ext>
    </p:extLst>
  </p:cSld>
  <p:clrMap bg1="lt1" tx1="dk1" bg2="lt2" tx2="dk2" accent1="accent1" accent2="accent2" accent3="accent3" accent4="accent4" accent5="accent5" accent6="accent6" hlink="hlink" folHlink="folHlink"/>
  <p:sldLayoutIdLst>
    <p:sldLayoutId id="2147483658" r:id="rId1"/>
    <p:sldLayoutId id="2147483654" r:id="rId2"/>
    <p:sldLayoutId id="2147483660" r:id="rId3"/>
    <p:sldLayoutId id="2147483651" r:id="rId4"/>
    <p:sldLayoutId id="2147483657" r:id="rId5"/>
    <p:sldLayoutId id="2147483652" r:id="rId6"/>
    <p:sldLayoutId id="2147483655" r:id="rId7"/>
    <p:sldLayoutId id="2147483656" r:id="rId8"/>
    <p:sldLayoutId id="2147483659" r:id="rId9"/>
    <p:sldLayoutId id="2147483653" r:id="rId10"/>
  </p:sldLayoutIdLst>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arget="../slideLayouts/slideLayout1.xml" Type="http://schemas.openxmlformats.org/officeDocument/2006/relationships/slideLayout"/>
</Relationships>

</file>

<file path=ppt/slides/_rels/slide10.xml.rels><?xml version="1.0" encoding="UTF-8" standalone="yes"?>
<Relationships xmlns="http://schemas.openxmlformats.org/package/2006/relationships">
<Relationship Id="rId2" Target="../charts/chart7.xml" Type="http://schemas.openxmlformats.org/officeDocument/2006/relationships/chart"/>
<Relationship Id="rId5" Target="../slideLayouts/slideLayout5.xml" Type="http://schemas.openxmlformats.org/officeDocument/2006/relationships/slideLayout"/>
</Relationships>

</file>

<file path=ppt/slides/_rels/slide11.xml.rels><?xml version="1.0" encoding="UTF-8" standalone="yes"?>
<Relationships xmlns="http://schemas.openxmlformats.org/package/2006/relationships">
<Relationship Id="rId2" Target="../charts/chart8.xml" Type="http://schemas.openxmlformats.org/officeDocument/2006/relationships/chart"/>
<Relationship Id="rId5" Target="../slideLayouts/slideLayout5.xml" Type="http://schemas.openxmlformats.org/officeDocument/2006/relationships/slideLayout"/>
</Relationships>

</file>

<file path=ppt/slides/_rels/slide12.xml.rels><?xml version="1.0" encoding="UTF-8" standalone="yes"?>
<Relationships xmlns="http://schemas.openxmlformats.org/package/2006/relationships">
<Relationship Id="rId2" Target="../charts/chart9.xml" Type="http://schemas.openxmlformats.org/officeDocument/2006/relationships/chart"/>
<Relationship Id="rId5" Target="../slideLayouts/slideLayout5.xml" Type="http://schemas.openxmlformats.org/officeDocument/2006/relationships/slideLayout"/>
</Relationships>

</file>

<file path=ppt/slides/_rels/slide13.xml.rels><?xml version="1.0" encoding="UTF-8" standalone="yes"?>
<Relationships xmlns="http://schemas.openxmlformats.org/package/2006/relationships">
<Relationship Id="rId2" Target="../charts/chart10.xml" Type="http://schemas.openxmlformats.org/officeDocument/2006/relationships/chart"/>
<Relationship Id="rId5" Target="../slideLayouts/slideLayout5.xml" Type="http://schemas.openxmlformats.org/officeDocument/2006/relationships/slideLayout"/>
</Relationships>

</file>

<file path=ppt/slides/_rels/slide14.xml.rels><?xml version="1.0" encoding="UTF-8" standalone="yes"?>
<Relationships xmlns="http://schemas.openxmlformats.org/package/2006/relationships">
<Relationship Id="rId2" Target="../charts/chart11.xml" Type="http://schemas.openxmlformats.org/officeDocument/2006/relationships/chart"/>
<Relationship Id="rId5" Target="../slideLayouts/slideLayout5.xml" Type="http://schemas.openxmlformats.org/officeDocument/2006/relationships/slideLayout"/>
</Relationships>

</file>

<file path=ppt/slides/_rels/slide15.xml.rels><?xml version="1.0" encoding="UTF-8" standalone="yes"?>
<Relationships xmlns="http://schemas.openxmlformats.org/package/2006/relationships">
<Relationship Id="rId2" Target="../charts/chart12.xml" Type="http://schemas.openxmlformats.org/officeDocument/2006/relationships/chart"/>
<Relationship Id="rId5" Target="../slideLayouts/slideLayout5.xml" Type="http://schemas.openxmlformats.org/officeDocument/2006/relationships/slideLayout"/>
</Relationships>

</file>

<file path=ppt/slides/_rels/slide16.xml.rels><?xml version="1.0" encoding="UTF-8" standalone="yes"?>
<Relationships xmlns="http://schemas.openxmlformats.org/package/2006/relationships">
<Relationship Id="rId2" Target="../charts/chart13.xml" Type="http://schemas.openxmlformats.org/officeDocument/2006/relationships/chart"/>
<Relationship Id="rId5" Target="../slideLayouts/slideLayout5.xml" Type="http://schemas.openxmlformats.org/officeDocument/2006/relationships/slideLayout"/>
</Relationships>

</file>

<file path=ppt/slides/_rels/slide17.xml.rels><?xml version="1.0" encoding="UTF-8" standalone="yes"?>
<Relationships xmlns="http://schemas.openxmlformats.org/package/2006/relationships">
<Relationship Id="rId2" Target="../charts/chart14.xml" Type="http://schemas.openxmlformats.org/officeDocument/2006/relationships/chart"/>
<Relationship Id="rId5" Target="../slideLayouts/slideLayout5.xml" Type="http://schemas.openxmlformats.org/officeDocument/2006/relationships/slideLayout"/>
</Relationships>

</file>

<file path=ppt/slides/_rels/slide18.xml.rels><?xml version="1.0" encoding="UTF-8" standalone="yes"?>
<Relationships xmlns="http://schemas.openxmlformats.org/package/2006/relationships">
<Relationship Id="rId2" Target="../charts/chart15.xml" Type="http://schemas.openxmlformats.org/officeDocument/2006/relationships/chart"/>
<Relationship Id="rId5" Target="../slideLayouts/slideLayout5.xml" Type="http://schemas.openxmlformats.org/officeDocument/2006/relationships/slideLayout"/>
</Relationships>

</file>

<file path=ppt/slides/_rels/slide19.xml.rels><?xml version="1.0" encoding="UTF-8" standalone="yes"?>
<Relationships xmlns="http://schemas.openxmlformats.org/package/2006/relationships">
<Relationship Id="rId2" Target="../charts/chart16.xml" Type="http://schemas.openxmlformats.org/officeDocument/2006/relationships/chart"/>
<Relationship Id="rId5" Target="../slideLayouts/slideLayout5.xml" Type="http://schemas.openxmlformats.org/officeDocument/2006/relationships/slideLayout"/>
</Relationships>

</file>

<file path=ppt/slides/_rels/slide2.xml.rels><?xml version="1.0" encoding="UTF-8" standalone="yes"?>
<Relationships xmlns="http://schemas.openxmlformats.org/package/2006/relationships">
<Relationship Id="rId2" Target="../charts/chart1.xml" Type="http://schemas.openxmlformats.org/officeDocument/2006/relationships/chart"/>
<Relationship Id="rId5" Target="../slideLayouts/slideLayout5.xml" Type="http://schemas.openxmlformats.org/officeDocument/2006/relationships/slideLayout"/>
</Relationships>

</file>

<file path=ppt/slides/_rels/slide20.xml.rels><?xml version="1.0" encoding="UTF-8" standalone="yes"?>
<Relationships xmlns="http://schemas.openxmlformats.org/package/2006/relationships">
<Relationship Id="rId2" Target="../charts/chart17.xml" Type="http://schemas.openxmlformats.org/officeDocument/2006/relationships/chart"/>
<Relationship Id="rId5" Target="../slideLayouts/slideLayout5.xml" Type="http://schemas.openxmlformats.org/officeDocument/2006/relationships/slideLayout"/>
</Relationships>

</file>

<file path=ppt/slides/_rels/slide21.xml.rels><?xml version="1.0" encoding="UTF-8" standalone="yes"?>
<Relationships xmlns="http://schemas.openxmlformats.org/package/2006/relationships">
<Relationship Id="rId2" Target="../charts/chart18.xml" Type="http://schemas.openxmlformats.org/officeDocument/2006/relationships/chart"/>
<Relationship Id="rId5" Target="../slideLayouts/slideLayout5.xml" Type="http://schemas.openxmlformats.org/officeDocument/2006/relationships/slideLayout"/>
</Relationships>

</file>

<file path=ppt/slides/_rels/slide22.xml.rels><?xml version="1.0" encoding="UTF-8" standalone="yes"?>
<Relationships xmlns="http://schemas.openxmlformats.org/package/2006/relationships">
<Relationship Id="rId2" Target="../charts/chart19.xml" Type="http://schemas.openxmlformats.org/officeDocument/2006/relationships/chart"/>
<Relationship Id="rId5" Target="../slideLayouts/slideLayout5.xml" Type="http://schemas.openxmlformats.org/officeDocument/2006/relationships/slideLayout"/>
</Relationships>

</file>

<file path=ppt/slides/_rels/slide23.xml.rels><?xml version="1.0" encoding="UTF-8" standalone="yes"?>
<Relationships xmlns="http://schemas.openxmlformats.org/package/2006/relationships">
<Relationship Id="rId2" Target="../charts/chart20.xml" Type="http://schemas.openxmlformats.org/officeDocument/2006/relationships/chart"/>
<Relationship Id="rId5" Target="../slideLayouts/slideLayout5.xml" Type="http://schemas.openxmlformats.org/officeDocument/2006/relationships/slideLayout"/>
</Relationships>

</file>

<file path=ppt/slides/_rels/slide24.xml.rels><?xml version="1.0" encoding="UTF-8" standalone="yes"?>
<Relationships xmlns="http://schemas.openxmlformats.org/package/2006/relationships">
<Relationship Id="rId2" Target="../charts/chart21.xml" Type="http://schemas.openxmlformats.org/officeDocument/2006/relationships/chart"/>
<Relationship Id="rId5" Target="../slideLayouts/slideLayout5.xml" Type="http://schemas.openxmlformats.org/officeDocument/2006/relationships/slideLayout"/>
</Relationships>

</file>

<file path=ppt/slides/_rels/slide25.xml.rels><?xml version="1.0" encoding="UTF-8" standalone="yes"?>
<Relationships xmlns="http://schemas.openxmlformats.org/package/2006/relationships">
<Relationship Id="rId2" Target="../charts/chart22.xml" Type="http://schemas.openxmlformats.org/officeDocument/2006/relationships/chart"/>
<Relationship Id="rId5" Target="../slideLayouts/slideLayout5.xml" Type="http://schemas.openxmlformats.org/officeDocument/2006/relationships/slideLayout"/>
</Relationships>

</file>

<file path=ppt/slides/_rels/slide26.xml.rels><?xml version="1.0" encoding="UTF-8" standalone="yes"?>
<Relationships xmlns="http://schemas.openxmlformats.org/package/2006/relationships">
<Relationship Id="rId2" Target="../charts/chart23.xml" Type="http://schemas.openxmlformats.org/officeDocument/2006/relationships/chart"/>
<Relationship Id="rId5" Target="../slideLayouts/slideLayout5.xml" Type="http://schemas.openxmlformats.org/officeDocument/2006/relationships/slideLayout"/>
</Relationships>

</file>

<file path=ppt/slides/_rels/slide27.xml.rels><?xml version="1.0" encoding="UTF-8" standalone="yes"?>
<Relationships xmlns="http://schemas.openxmlformats.org/package/2006/relationships">
<Relationship Id="rId2" Target="../charts/chart24.xml" Type="http://schemas.openxmlformats.org/officeDocument/2006/relationships/chart"/>
<Relationship Id="rId5" Target="../slideLayouts/slideLayout5.xml" Type="http://schemas.openxmlformats.org/officeDocument/2006/relationships/slideLayout"/>
</Relationships>

</file>

<file path=ppt/slides/_rels/slide28.xml.rels><?xml version="1.0" encoding="UTF-8" standalone="yes"?>
<Relationships xmlns="http://schemas.openxmlformats.org/package/2006/relationships">
<Relationship Id="rId2" Target="../charts/chart25.xml" Type="http://schemas.openxmlformats.org/officeDocument/2006/relationships/chart"/>
<Relationship Id="rId5" Target="../slideLayouts/slideLayout5.xml" Type="http://schemas.openxmlformats.org/officeDocument/2006/relationships/slideLayout"/>
</Relationships>

</file>

<file path=ppt/slides/_rels/slide29.xml.rels><?xml version="1.0" encoding="UTF-8" standalone="yes"?>
<Relationships xmlns="http://schemas.openxmlformats.org/package/2006/relationships">
<Relationship Id="rId2" Target="../charts/chart26.xml" Type="http://schemas.openxmlformats.org/officeDocument/2006/relationships/chart"/>
<Relationship Id="rId5" Target="../slideLayouts/slideLayout5.xml" Type="http://schemas.openxmlformats.org/officeDocument/2006/relationships/slideLayout"/>
</Relationships>

</file>

<file path=ppt/slides/_rels/slide3.xml.rels><?xml version="1.0" encoding="UTF-8" standalone="yes"?>
<Relationships xmlns="http://schemas.openxmlformats.org/package/2006/relationships">
<Relationship Id="rId4" Target="../slideLayouts/slideLayout4.xml" Type="http://schemas.openxmlformats.org/officeDocument/2006/relationships/slideLayout"/>
</Relationships>

</file>

<file path=ppt/slides/_rels/slide30.xml.rels><?xml version="1.0" encoding="UTF-8" standalone="yes"?>
<Relationships xmlns="http://schemas.openxmlformats.org/package/2006/relationships">
<Relationship Id="rId2" Target="../charts/chart27.xml" Type="http://schemas.openxmlformats.org/officeDocument/2006/relationships/chart"/>
<Relationship Id="rId5" Target="../slideLayouts/slideLayout5.xml" Type="http://schemas.openxmlformats.org/officeDocument/2006/relationships/slideLayout"/>
</Relationships>

</file>

<file path=ppt/slides/_rels/slide31.xml.rels><?xml version="1.0" encoding="UTF-8" standalone="yes"?>
<Relationships xmlns="http://schemas.openxmlformats.org/package/2006/relationships">
<Relationship Id="rId2" Target="../charts/chart28.xml" Type="http://schemas.openxmlformats.org/officeDocument/2006/relationships/chart"/>
<Relationship Id="rId5" Target="../slideLayouts/slideLayout5.xml" Type="http://schemas.openxmlformats.org/officeDocument/2006/relationships/slideLayout"/>
</Relationships>

</file>

<file path=ppt/slides/_rels/slide32.xml.rels><?xml version="1.0" encoding="UTF-8" standalone="yes"?>
<Relationships xmlns="http://schemas.openxmlformats.org/package/2006/relationships">
<Relationship Id="rId2" Target="../charts/chart29.xml" Type="http://schemas.openxmlformats.org/officeDocument/2006/relationships/chart"/>
<Relationship Id="rId5" Target="../slideLayouts/slideLayout5.xml" Type="http://schemas.openxmlformats.org/officeDocument/2006/relationships/slideLayout"/>
</Relationships>

</file>

<file path=ppt/slides/_rels/slide33.xml.rels><?xml version="1.0" encoding="UTF-8" standalone="yes"?>
<Relationships xmlns="http://schemas.openxmlformats.org/package/2006/relationships">
<Relationship Id="rId4" Target="../slideLayouts/slideLayout4.xml" Type="http://schemas.openxmlformats.org/officeDocument/2006/relationships/slideLayout"/>
</Relationships>

</file>

<file path=ppt/slides/_rels/slide34.xml.rels><?xml version="1.0" encoding="UTF-8" standalone="yes"?>
<Relationships xmlns="http://schemas.openxmlformats.org/package/2006/relationships">
<Relationship Id="rId2" Target="../charts/chart30.xml" Type="http://schemas.openxmlformats.org/officeDocument/2006/relationships/chart"/>
<Relationship Id="rId5" Target="../slideLayouts/slideLayout5.xml" Type="http://schemas.openxmlformats.org/officeDocument/2006/relationships/slideLayout"/>
</Relationships>

</file>

<file path=ppt/slides/_rels/slide35.xml.rels><?xml version="1.0" encoding="UTF-8" standalone="yes"?>
<Relationships xmlns="http://schemas.openxmlformats.org/package/2006/relationships">
<Relationship Id="rId2" Target="../charts/chart31.xml" Type="http://schemas.openxmlformats.org/officeDocument/2006/relationships/chart"/>
<Relationship Id="rId5" Target="../slideLayouts/slideLayout5.xml" Type="http://schemas.openxmlformats.org/officeDocument/2006/relationships/slideLayout"/>
</Relationships>

</file>

<file path=ppt/slides/_rels/slide36.xml.rels><?xml version="1.0" encoding="UTF-8" standalone="yes"?>
<Relationships xmlns="http://schemas.openxmlformats.org/package/2006/relationships">
<Relationship Id="rId2" Target="../charts/chart32.xml" Type="http://schemas.openxmlformats.org/officeDocument/2006/relationships/chart"/>
<Relationship Id="rId5" Target="../slideLayouts/slideLayout5.xml" Type="http://schemas.openxmlformats.org/officeDocument/2006/relationships/slideLayout"/>
</Relationships>

</file>

<file path=ppt/slides/_rels/slide37.xml.rels><?xml version="1.0" encoding="UTF-8" standalone="yes"?>
<Relationships xmlns="http://schemas.openxmlformats.org/package/2006/relationships">
<Relationship Id="rId2" Target="../charts/chart33.xml" Type="http://schemas.openxmlformats.org/officeDocument/2006/relationships/chart"/>
<Relationship Id="rId5" Target="../slideLayouts/slideLayout5.xml" Type="http://schemas.openxmlformats.org/officeDocument/2006/relationships/slideLayout"/>
</Relationships>

</file>

<file path=ppt/slides/_rels/slide38.xml.rels><?xml version="1.0" encoding="UTF-8" standalone="yes"?>
<Relationships xmlns="http://schemas.openxmlformats.org/package/2006/relationships">
<Relationship Id="rId2" Target="../charts/chart34.xml" Type="http://schemas.openxmlformats.org/officeDocument/2006/relationships/chart"/>
<Relationship Id="rId5" Target="../slideLayouts/slideLayout5.xml" Type="http://schemas.openxmlformats.org/officeDocument/2006/relationships/slideLayout"/>
</Relationships>

</file>

<file path=ppt/slides/_rels/slide39.xml.rels><?xml version="1.0" encoding="UTF-8" standalone="yes"?>
<Relationships xmlns="http://schemas.openxmlformats.org/package/2006/relationships">
<Relationship Id="rId2" Target="../charts/chart35.xml" Type="http://schemas.openxmlformats.org/officeDocument/2006/relationships/chart"/>
<Relationship Id="rId5" Target="../slideLayouts/slideLayout5.xml" Type="http://schemas.openxmlformats.org/officeDocument/2006/relationships/slideLayout"/>
</Relationships>

</file>

<file path=ppt/slides/_rels/slide4.xml.rels><?xml version="1.0" encoding="UTF-8" standalone="yes"?>
<Relationships xmlns="http://schemas.openxmlformats.org/package/2006/relationships">
<Relationship Id="rId4" Target="../slideLayouts/slideLayout4.xml" Type="http://schemas.openxmlformats.org/officeDocument/2006/relationships/slideLayout"/>
</Relationships>

</file>

<file path=ppt/slides/_rels/slide40.xml.rels><?xml version="1.0" encoding="UTF-8" standalone="yes"?>
<Relationships xmlns="http://schemas.openxmlformats.org/package/2006/relationships">
<Relationship Id="rId2" Target="../charts/chart36.xml" Type="http://schemas.openxmlformats.org/officeDocument/2006/relationships/chart"/>
<Relationship Id="rId5" Target="../slideLayouts/slideLayout5.xml" Type="http://schemas.openxmlformats.org/officeDocument/2006/relationships/slideLayout"/>
</Relationships>

</file>

<file path=ppt/slides/_rels/slide41.xml.rels><?xml version="1.0" encoding="UTF-8" standalone="yes"?>
<Relationships xmlns="http://schemas.openxmlformats.org/package/2006/relationships">
<Relationship Id="rId2" Target="../charts/chart37.xml" Type="http://schemas.openxmlformats.org/officeDocument/2006/relationships/chart"/>
<Relationship Id="rId5" Target="../slideLayouts/slideLayout5.xml" Type="http://schemas.openxmlformats.org/officeDocument/2006/relationships/slideLayout"/>
</Relationships>

</file>

<file path=ppt/slides/_rels/slide42.xml.rels><?xml version="1.0" encoding="UTF-8" standalone="yes"?>
<Relationships xmlns="http://schemas.openxmlformats.org/package/2006/relationships">
<Relationship Id="rId2" Target="../charts/chart38.xml" Type="http://schemas.openxmlformats.org/officeDocument/2006/relationships/chart"/>
<Relationship Id="rId5" Target="../slideLayouts/slideLayout5.xml" Type="http://schemas.openxmlformats.org/officeDocument/2006/relationships/slideLayout"/>
</Relationships>

</file>

<file path=ppt/slides/_rels/slide43.xml.rels><?xml version="1.0" encoding="UTF-8" standalone="yes"?>
<Relationships xmlns="http://schemas.openxmlformats.org/package/2006/relationships">
<Relationship Id="rId2" Target="../charts/chart39.xml" Type="http://schemas.openxmlformats.org/officeDocument/2006/relationships/chart"/>
<Relationship Id="rId5" Target="../slideLayouts/slideLayout5.xml" Type="http://schemas.openxmlformats.org/officeDocument/2006/relationships/slideLayout"/>
</Relationships>

</file>

<file path=ppt/slides/_rels/slide44.xml.rels><?xml version="1.0" encoding="UTF-8" standalone="yes"?>
<Relationships xmlns="http://schemas.openxmlformats.org/package/2006/relationships">
<Relationship Id="rId6" Target="../slideLayouts/slideLayout6.xml" Type="http://schemas.openxmlformats.org/officeDocument/2006/relationships/slideLayout"/>
</Relationships>

</file>

<file path=ppt/slides/_rels/slide5.xml.rels><?xml version="1.0" encoding="UTF-8" standalone="yes"?>
<Relationships xmlns="http://schemas.openxmlformats.org/package/2006/relationships">
<Relationship Id="rId2" Target="../charts/chart2.xml" Type="http://schemas.openxmlformats.org/officeDocument/2006/relationships/chart"/>
<Relationship Id="rId5" Target="../slideLayouts/slideLayout5.xml" Type="http://schemas.openxmlformats.org/officeDocument/2006/relationships/slideLayout"/>
</Relationships>

</file>

<file path=ppt/slides/_rels/slide6.xml.rels><?xml version="1.0" encoding="UTF-8" standalone="yes"?>
<Relationships xmlns="http://schemas.openxmlformats.org/package/2006/relationships">
<Relationship Id="rId2" Target="../charts/chart3.xml" Type="http://schemas.openxmlformats.org/officeDocument/2006/relationships/chart"/>
<Relationship Id="rId5" Target="../slideLayouts/slideLayout5.xml" Type="http://schemas.openxmlformats.org/officeDocument/2006/relationships/slideLayout"/>
</Relationships>

</file>

<file path=ppt/slides/_rels/slide7.xml.rels><?xml version="1.0" encoding="UTF-8" standalone="yes"?>
<Relationships xmlns="http://schemas.openxmlformats.org/package/2006/relationships">
<Relationship Id="rId2" Target="../charts/chart4.xml" Type="http://schemas.openxmlformats.org/officeDocument/2006/relationships/chart"/>
<Relationship Id="rId5" Target="../slideLayouts/slideLayout5.xml" Type="http://schemas.openxmlformats.org/officeDocument/2006/relationships/slideLayout"/>
</Relationships>

</file>

<file path=ppt/slides/_rels/slide8.xml.rels><?xml version="1.0" encoding="UTF-8" standalone="yes"?>
<Relationships xmlns="http://schemas.openxmlformats.org/package/2006/relationships">
<Relationship Id="rId2" Target="../charts/chart5.xml" Type="http://schemas.openxmlformats.org/officeDocument/2006/relationships/chart"/>
<Relationship Id="rId5" Target="../slideLayouts/slideLayout5.xml" Type="http://schemas.openxmlformats.org/officeDocument/2006/relationships/slideLayout"/>
</Relationships>

</file>

<file path=ppt/slides/_rels/slide9.xml.rels><?xml version="1.0" encoding="UTF-8" standalone="yes"?>
<Relationships xmlns="http://schemas.openxmlformats.org/package/2006/relationships">
<Relationship Id="rId2" Target="../charts/chart6.xml" Type="http://schemas.openxmlformats.org/officeDocument/2006/relationships/chart"/>
<Relationship Id="rId5" Target="../slideLayouts/slideLayout5.xml" Type="http://schemas.openxmlformats.org/officeDocument/2006/relationships/slideLayout"/>
</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pPr algn="r"/>
            <a:r>
              <a:rPr lang="en-US" sz="2400" b="true">
                <a:solidFill>
                  <a:srgbClr val="000000"/>
                </a:solidFill>
                <a:latin typeface="Arial"/>
              </a:rPr>
              <a:t>167. Sinettiseurojen tyytyväisyyskysely - Seuratoimijat ja valmentajat</a:t>
            </a:r>
          </a:p>
        </p:txBody>
      </p:sp>
      <p:sp xmlns:r="http://schemas.openxmlformats.org/officeDocument/2006/relationships">
        <p:nvSpPr>
          <p:cNvPr id="8" name="Text"/>
          <p:cNvSpPr>
            <a:spLocks noGrp="1"/>
          </p:cNvSpPr>
          <p:nvPr>
            <p:ph type="body" sz="quarter" idx="13"/>
          </p:nvPr>
        </p:nvSpPr>
        <p:spPr>
          <a:xfrm>
            <a:off x="457200" y="3059999"/>
            <a:ext cx="8229600" cy="1620000"/>
          </a:xfrm>
        </p:spPr>
        <p:txBody>
          <a:bodyPr>
            <a:normAutofit/>
          </a:bodyPr>
          <a:lstStyle/>
          <a:p>
            <a:pPr algn="r"/>
            <a:r>
              <a:rPr lang="en-US" sz="1200" b="false">
                <a:solidFill>
                  <a:srgbClr val="000000"/>
                </a:solidFill>
                <a:latin typeface="Arial"/>
              </a:rPr>
              <a:t>10/26/17</a:t>
            </a:r>
          </a:p>
        </p:txBody>
      </p:sp>
    </p:spTree>
  </p:cSld>
  <p:clrMapOvr>
    <a:masterClrMapping/>
  </p:clrMapOvr>
</p:sld>
</file>

<file path=ppt/slides/slide1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Eri tehtävissä toimivien henkilöiden vastuunjaot ovat selkeät</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toimintaperiaatteet ovat mielestäni kunnossa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arvot ohjaavat toimintaamme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Seurassamme on hyvä yhteishenki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Seurassa huomioidaan ja kannustetaan hyvin seuratoimijoita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8437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Seuralta saamani korvaukset/huomiointi tekemästäni työstä tyydyttävät minua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78759"/>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Seurassamme huomioidaan nuoret ja heillä on yhdenvertainen mahdollisuus osallistua seuran toimintaan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Pidän seuratyötä mielekkäänä</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Tehtäväni ovat mielekkäitä</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Minulla on riittävästi aikaa tehtävieni hoitamiseen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Kysely seuratoimijoille ja valmentajille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Laji</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sisäinen viestintä on mielestäni hyvin hoidettu</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ulkoinen viestintä on mielestäni hyvin hoidettu</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ohjaajat ovat hyvin koulutettuja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Seuran uudet toimihenkilöt/valmentajat perehdytetään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 tukee toimihenkilöiden/valmentajien osaamisen kehittämistä riittävästi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Seurassamme panostetaan lasten toimintaan (alle 13v)</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Seurassamme panostetaan nuorten kilpaurheiluun (13-19v)</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Seurassamme panostetaan nuorten harrasteurheiluun (13-19v)</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toiminnan liikunnalliset sisällöt lapsille ovat monipuolisia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tarjoamat palvelut vastaavat hyvin tämän päivän kysyntään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400" b="true">
                <a:solidFill>
                  <a:srgbClr val="000000"/>
                </a:solidFill>
                <a:latin typeface="Arial"/>
              </a:rPr>
              <a:t>Kysely seuratoimijoille ja valmentajille</a:t>
            </a:r>
          </a:p>
          <a:p>
            <a:r>
              <a:rPr lang="en-US" sz="1600" b="true">
                <a:solidFill>
                  <a:srgbClr val="000000"/>
                </a:solidFill>
                <a:latin typeface="Arial"/>
              </a:rPr>
              <a:t>2. Seura (Kaikki)</a:t>
            </a:r>
          </a:p>
        </p:txBody>
      </p:sp>
      <p:sp xmlns:r="http://schemas.openxmlformats.org/officeDocument/2006/relationships">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a:p>
            <a:pPr>
              <a:spcBef>
                <a:spcPct val="90000"/>
              </a:spcBef>
            </a:pPr>
            <a:r>
              <a:rPr lang="en-US" sz="1200" b="false">
                <a:solidFill>
                  <a:srgbClr val="000000"/>
                </a:solidFill>
                <a:latin typeface="Arial"/>
              </a:rPr>
              <a:t>Ruoveden Pirkat</a:t>
            </a:r>
          </a:p>
        </p:txBody>
      </p:sp>
    </p:spTree>
  </p:cSld>
  <p:clrMapOvr>
    <a:masterClrMapping/>
  </p:clrMapOvr>
</p:sld>
</file>

<file path=ppt/slides/slide3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 tekee riittävästi yhteistyötä muiden seurojen kanssa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8437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joukkueet/ryhmät tekevät riittävästi yhteistyötä keskenään (seuran sisällä)</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fontScale="90624"/>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Seurassamme on riittävästi seurahenkeä vahvistavia tilaisuuksia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7" name="Title"/>
          <p:cNvSpPr>
            <a:spLocks noGrp="1"/>
          </p:cNvSpPr>
          <p:nvPr>
            <p:ph type="title"/>
          </p:nvPr>
        </p:nvSpPr>
        <p:spPr>
          <a:xfrm>
            <a:off x="457200" y="332656"/>
            <a:ext cx="8229600" cy="1143000"/>
          </a:xfrm>
        </p:spPr>
        <p:txBody>
          <a:bodyPr>
            <a:normAutofit/>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- 16. Muita kehittämisehdotuksia ja terveisiä seuramme toiminnan kehittämiseksi (Kaikki)</a:t>
            </a:r>
          </a:p>
        </p:txBody>
      </p:sp>
      <p:sp xmlns:r="http://schemas.openxmlformats.org/officeDocument/2006/relationships">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200" b="false">
                <a:solidFill>
                  <a:srgbClr val="000000"/>
                </a:solidFill>
                <a:latin typeface="Arial"/>
              </a:rPr>
              <a:t>Uusiutuminen ja kyky reagoida muutoksiin ovat avainasemassa tulevaisuuden haasteissa. Toivottavasti kaikki joukkueet ovat tasa-arvoisemmassa asemassa tulevaisuudessa.</a:t>
            </a:r>
          </a:p>
          <a:p>
            <a:pPr>
              <a:spcBef>
                <a:spcPct val="90000"/>
              </a:spcBef>
            </a:pPr>
            <a:r>
              <a:rPr lang="en-US" sz="1200" b="false">
                <a:solidFill>
                  <a:srgbClr val="000000"/>
                </a:solidFill>
                <a:latin typeface="Arial"/>
              </a:rPr>
              <a:t>Poikien saaminen pesiksen pariin - tarvitsisi löytää innostava vetäjä joka saa poikia houkuteltua ja sitoutettua mukaan toimintaan. Ei helppo tehtävä. Nettisivut kiinnostavaksi ja some mukaan viestintäkanavaksi. Näiden kautta ihmiset saavat tietää miten eri joukkueet menestyvät ja toimivat.</a:t>
            </a:r>
          </a:p>
        </p:txBody>
      </p:sp>
    </p:spTree>
  </p:cSld>
  <p:clrMapOvr>
    <a:masterClrMapping/>
  </p:clrMapOvr>
</p:sld>
</file>

<file path=ppt/slides/slide3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8. Seuran toiminta ja arvot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9. Seurahenki ja huomioiminen</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10. Oma työskentelyni seurassa</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11. Seuran viestintä</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12. Osaaminen</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13. Toimintaan panostus</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400" b="true">
                <a:solidFill>
                  <a:srgbClr val="000000"/>
                </a:solidFill>
                <a:latin typeface="Arial"/>
              </a:rPr>
              <a:t>Kysely seuratoimijoille ja valmentajille</a:t>
            </a:r>
          </a:p>
          <a:p>
            <a:r>
              <a:rPr lang="en-US" sz="1600" b="true">
                <a:solidFill>
                  <a:srgbClr val="000000"/>
                </a:solidFill>
                <a:latin typeface="Arial"/>
              </a:rPr>
              <a:t>3. Joukkue/ryhmä (Kaikki)</a:t>
            </a:r>
          </a:p>
        </p:txBody>
      </p:sp>
      <p:sp xmlns:r="http://schemas.openxmlformats.org/officeDocument/2006/relationships">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200" b="false">
                <a:solidFill>
                  <a:srgbClr val="000000"/>
                </a:solidFill>
                <a:latin typeface="Arial"/>
              </a:rPr>
              <a:t>D-tytöt valkoinen</a:t>
            </a:r>
          </a:p>
          <a:p>
            <a:pPr>
              <a:spcBef>
                <a:spcPct val="90000"/>
              </a:spcBef>
            </a:pPr>
            <a:r>
              <a:rPr lang="en-US" sz="1200" b="false">
                <a:solidFill>
                  <a:srgbClr val="000000"/>
                </a:solidFill>
                <a:latin typeface="Arial"/>
              </a:rPr>
              <a:t>G-juniorit</a:t>
            </a:r>
          </a:p>
          <a:p>
            <a:pPr>
              <a:spcBef>
                <a:spcPct val="90000"/>
              </a:spcBef>
            </a:pPr>
            <a:r>
              <a:rPr lang="en-US" sz="1200" b="false">
                <a:solidFill>
                  <a:srgbClr val="000000"/>
                </a:solidFill>
                <a:latin typeface="Arial"/>
              </a:rPr>
              <a:t>F-tytöt</a:t>
            </a:r>
          </a:p>
          <a:p>
            <a:pPr>
              <a:spcBef>
                <a:spcPct val="90000"/>
              </a:spcBef>
            </a:pPr>
            <a:r>
              <a:rPr lang="en-US" sz="1200" b="false">
                <a:solidFill>
                  <a:srgbClr val="000000"/>
                </a:solidFill>
                <a:latin typeface="Arial"/>
              </a:rPr>
              <a:t>D-tytöt</a:t>
            </a:r>
          </a:p>
          <a:p>
            <a:pPr>
              <a:spcBef>
                <a:spcPct val="90000"/>
              </a:spcBef>
            </a:pPr>
            <a:r>
              <a:rPr lang="en-US" sz="1200" b="false">
                <a:solidFill>
                  <a:srgbClr val="000000"/>
                </a:solidFill>
                <a:latin typeface="Arial"/>
              </a:rPr>
              <a:t>G-joukkue</a:t>
            </a:r>
          </a:p>
          <a:p>
            <a:pPr>
              <a:spcBef>
                <a:spcPct val="90000"/>
              </a:spcBef>
            </a:pPr>
            <a:r>
              <a:rPr lang="en-US" sz="1200" b="false">
                <a:solidFill>
                  <a:srgbClr val="000000"/>
                </a:solidFill>
                <a:latin typeface="Arial"/>
              </a:rPr>
              <a:t>dtvalkoiset</a:t>
            </a:r>
          </a:p>
          <a:p>
            <a:pPr>
              <a:spcBef>
                <a:spcPct val="90000"/>
              </a:spcBef>
            </a:pPr>
            <a:r>
              <a:rPr lang="en-US" sz="1200" b="false">
                <a:solidFill>
                  <a:srgbClr val="000000"/>
                </a:solidFill>
                <a:latin typeface="Arial"/>
              </a:rPr>
              <a:t>D-tytöt valkoiset</a:t>
            </a:r>
          </a:p>
        </p:txBody>
      </p:sp>
    </p:spTree>
  </p:cSld>
  <p:clrMapOvr>
    <a:masterClrMapping/>
  </p:clrMapOvr>
</p:sld>
</file>

<file path=ppt/slides/slide4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14. Liikunnan sisältö ja palvelut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15. Yhteistyö</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Kokonaiskeskiarvot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Osa-alueiden keskiarvot suuruusjärjestyksessä</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6" name="Title"/>
          <p:cNvSpPr>
            <a:spLocks noGrp="1"/>
          </p:cNvSpPr>
          <p:nvPr>
            <p:ph type="title"/>
          </p:nvPr>
        </p:nvSpPr>
        <p:spPr>
          <a:xfrm>
            <a:off x="457200" y="3780000"/>
            <a:ext cx="8229600" cy="1143000"/>
          </a:xfrm>
        </p:spPr>
        <p:txBody>
          <a:bodyPr>
            <a:normAutofit/>
          </a:bodyPr>
          <a:lstStyle>
            <a:lvl1pPr>
              <a:defRPr baseline="0"/>
            </a:lvl1pPr>
          </a:lstStyle>
          <a:p>
            <a:pPr algn="l"/>
            <a:r>
              <a:rPr lang="en-US" sz="2400" b="true">
                <a:solidFill>
                  <a:srgbClr val="000000"/>
                </a:solidFill>
                <a:latin typeface="Arial"/>
              </a:rPr>
              <a:t>Kiitos!</a:t>
            </a:r>
          </a:p>
        </p:txBody>
      </p:sp>
      <p:sp xmlns:r="http://schemas.openxmlformats.org/officeDocument/2006/relationships">
        <p:nvSpPr>
          <p:cNvPr id="8" name="Text"/>
          <p:cNvSpPr>
            <a:spLocks noGrp="1"/>
          </p:cNvSpPr>
          <p:nvPr>
            <p:ph type="body" sz="quarter" idx="13" hasCustomPrompt="1"/>
          </p:nvPr>
        </p:nvSpPr>
        <p:spPr>
          <a:xfrm>
            <a:off x="457200" y="5013176"/>
            <a:ext cx="8229600" cy="720725"/>
          </a:xfrm>
        </p:spPr>
        <p:txBody>
          <a:bodyPr>
            <a:normAutofit/>
          </a:bodyPr>
          <a:lstStyle>
            <a:lvl1pPr marL="0" indent="0" algn="r">
              <a:buNone/>
              <a:defRPr/>
            </a:lvl1pPr>
          </a:lstStyle>
          <a:p>
            <a:pPr algn="l"/>
            <a:r>
              <a:rPr lang="en-US" sz="1200" b="false">
                <a:solidFill>
                  <a:srgbClr val="000000"/>
                </a:solidFill>
                <a:latin typeface="Arial"/>
              </a:rPr>
              <a:t> </a:t>
            </a:r>
          </a:p>
        </p:txBody>
      </p:sp>
    </p:spTree>
  </p:cSld>
  <p:clrMapOvr>
    <a:masterClrMapping/>
  </p:clrMapOvr>
</p:sld>
</file>

<file path=ppt/slides/slide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Kysely seuratoimijoille ja valmentajille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4. Olen</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Kysely seuratoimijoille ja valmentajille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5. Ikäni on</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Kysely seuratoimijoille ja valmentajille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6. Olen ollut seuran toiminnassa mukana</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Kysely seuratoimijoille ja valmentajille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7. Toimin seurassa</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sz="1600" b="true">
                <a:solidFill>
                  <a:srgbClr val="000000"/>
                </a:solidFill>
                <a:latin typeface="Arial"/>
              </a:rPr>
              <a:t>Vastaa seuraaviin väittämiin asteikolla, jossa 1 = täysin eri mieltä, 2 = jokseenkin eri mieltä, 3 = ei samaa eikä eri mieltä, 4 = jokseenkin samaa mieltä, 5 = täysin samaa mieltä​ - Seuramme toiminta on hyvin organisoitua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Täysin eri mieltä, 5 = Täysin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theme/theme1.xml><?xml version="1.0" encoding="utf-8"?>
<a:theme xmlns:a="http://schemas.openxmlformats.org/drawingml/2006/main" name="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TotalTime>
  <Words>0</Words>
  <Application>Microsoft Office PowerPoint</Application>
  <PresentationFormat>Näytössä katseltava diaesitys (4:3)</PresentationFormat>
  <Paragraphs>0</Paragraphs>
  <Slides>0</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0</vt:i4>
      </vt:variant>
    </vt:vector>
  </HeadingPairs>
  <TitlesOfParts>
    <vt:vector size="3" baseType="lpstr">
      <vt:lpstr>Arial</vt:lpstr>
      <vt:lpstr>Calibri</vt:lpstr>
      <vt:lpstr>Surveypal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2012-05-09T09:21:34Z</dcterms:created>
  <dc:creator>surveypal2</dc:creator>
  <cp:lastModifiedBy>Kalle Malin</cp:lastModifiedBy>
  <dcterms:modified xsi:type="dcterms:W3CDTF">2015-10-01T13:35:56Z</dcterms:modified>
  <cp:revision>41</cp:revision>
  <dc:title>PowerPoint-esitys</dc:title>
</cp:coreProperties>
</file>