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vnd.ms-excel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drawingml.chart+xml" PartName="/ppt/charts/chart10.xml"/>
  <Override ContentType="application/vnd.openxmlformats-officedocument.drawingml.chart+xml" PartName="/ppt/charts/chart11.xml"/>
  <Override ContentType="application/vnd.openxmlformats-officedocument.drawingml.chart+xml" PartName="/ppt/charts/chart12.xml"/>
  <Override ContentType="application/vnd.openxmlformats-officedocument.drawingml.chart+xml" PartName="/ppt/charts/chart13.xml"/>
  <Override ContentType="application/vnd.openxmlformats-officedocument.drawingml.chart+xml" PartName="/ppt/charts/chart14.xml"/>
  <Override ContentType="application/vnd.openxmlformats-officedocument.drawingml.chart+xml" PartName="/ppt/charts/chart15.xml"/>
  <Override ContentType="application/vnd.openxmlformats-officedocument.drawingml.chart+xml" PartName="/ppt/charts/chart16.xml"/>
  <Override ContentType="application/vnd.openxmlformats-officedocument.drawingml.chart+xml" PartName="/ppt/charts/chart17.xml"/>
  <Override ContentType="application/vnd.openxmlformats-officedocument.drawingml.chart+xml" PartName="/ppt/charts/chart18.xml"/>
  <Override ContentType="application/vnd.openxmlformats-officedocument.drawingml.chart+xml" PartName="/ppt/charts/chart19.xml"/>
  <Override ContentType="application/vnd.openxmlformats-officedocument.drawingml.chart+xml" PartName="/ppt/charts/chart2.xml"/>
  <Override ContentType="application/vnd.openxmlformats-officedocument.drawingml.chart+xml" PartName="/ppt/charts/chart20.xml"/>
  <Override ContentType="application/vnd.openxmlformats-officedocument.drawingml.chart+xml" PartName="/ppt/charts/chart21.xml"/>
  <Override ContentType="application/vnd.openxmlformats-officedocument.drawingml.chart+xml" PartName="/ppt/charts/chart22.xml"/>
  <Override ContentType="application/vnd.openxmlformats-officedocument.drawingml.chart+xml" PartName="/ppt/charts/chart23.xml"/>
  <Override ContentType="application/vnd.openxmlformats-officedocument.drawingml.chart+xml" PartName="/ppt/charts/chart24.xml"/>
  <Override ContentType="application/vnd.openxmlformats-officedocument.drawingml.chart+xml" PartName="/ppt/charts/chart25.xml"/>
  <Override ContentType="application/vnd.openxmlformats-officedocument.drawingml.chart+xml" PartName="/ppt/charts/chart26.xml"/>
  <Override ContentType="application/vnd.openxmlformats-officedocument.drawingml.chart+xml" PartName="/ppt/charts/chart27.xml"/>
  <Override ContentType="application/vnd.openxmlformats-officedocument.drawingml.chart+xml" PartName="/ppt/charts/chart28.xml"/>
  <Override ContentType="application/vnd.openxmlformats-officedocument.drawingml.chart+xml" PartName="/ppt/charts/chart29.xml"/>
  <Override ContentType="application/vnd.openxmlformats-officedocument.drawingml.chart+xml" PartName="/ppt/charts/chart3.xml"/>
  <Override ContentType="application/vnd.openxmlformats-officedocument.drawingml.chart+xml" PartName="/ppt/charts/chart30.xml"/>
  <Override ContentType="application/vnd.openxmlformats-officedocument.drawingml.chart+xml" PartName="/ppt/charts/chart31.xml"/>
  <Override ContentType="application/vnd.openxmlformats-officedocument.drawingml.chart+xml" PartName="/ppt/charts/chart4.xml"/>
  <Override ContentType="application/vnd.openxmlformats-officedocument.drawingml.chart+xml" PartName="/ppt/charts/chart5.xml"/>
  <Override ContentType="application/vnd.openxmlformats-officedocument.drawingml.chart+xml" PartName="/ppt/charts/chart6.xml"/>
  <Override ContentType="application/vnd.openxmlformats-officedocument.drawingml.chart+xml" PartName="/ppt/charts/chart7.xml"/>
  <Override ContentType="application/vnd.openxmlformats-officedocument.drawingml.chart+xml" PartName="/ppt/charts/chart8.xml"/>
  <Override ContentType="application/vnd.openxmlformats-officedocument.drawingml.chart+xml" PartName="/ppt/charts/chart9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<Relationship Id="rId1" Target="ppt/presentation.xml" Type="http://schemas.openxmlformats.org/officeDocument/2006/relationships/officeDocument"/>
<Relationship Id="rId2" Target="docProps/thumbnail.jpeg" Type="http://schemas.openxmlformats.org/package/2006/relationships/metadata/thumbnail"/>
<Relationship Id="rId3" Target="docProps/core.xml" Type="http://schemas.openxmlformats.org/package/2006/relationships/metadata/core-properties"/>
<Relationship Id="rId4" Target="docProps/app.xml" Type="http://schemas.openxmlformats.org/officeDocument/2006/relationships/extended-properties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"/>
  </p:notesMasterIdLst>
  <p:handoutMasterIdLst>
    <p:handoutMasterId r:id="rId3"/>
  </p:handout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722" autoAdjust="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180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
<Relationships xmlns="http://schemas.openxmlformats.org/package/2006/relationships">
<Relationship Id="rId1" Target="slideMasters/slideMaster1.xml" Type="http://schemas.openxmlformats.org/officeDocument/2006/relationships/slideMaster"/>
<Relationship Id="rId10" Target="slides/slide3.xml" Type="http://schemas.openxmlformats.org/officeDocument/2006/relationships/slide"/>
<Relationship Id="rId11" Target="slides/slide4.xml" Type="http://schemas.openxmlformats.org/officeDocument/2006/relationships/slide"/>
<Relationship Id="rId12" Target="slides/slide5.xml" Type="http://schemas.openxmlformats.org/officeDocument/2006/relationships/slide"/>
<Relationship Id="rId13" Target="slides/slide6.xml" Type="http://schemas.openxmlformats.org/officeDocument/2006/relationships/slide"/>
<Relationship Id="rId14" Target="slides/slide7.xml" Type="http://schemas.openxmlformats.org/officeDocument/2006/relationships/slide"/>
<Relationship Id="rId15" Target="slides/slide8.xml" Type="http://schemas.openxmlformats.org/officeDocument/2006/relationships/slide"/>
<Relationship Id="rId16" Target="slides/slide9.xml" Type="http://schemas.openxmlformats.org/officeDocument/2006/relationships/slide"/>
<Relationship Id="rId17" Target="slides/slide10.xml" Type="http://schemas.openxmlformats.org/officeDocument/2006/relationships/slide"/>
<Relationship Id="rId18" Target="slides/slide11.xml" Type="http://schemas.openxmlformats.org/officeDocument/2006/relationships/slide"/>
<Relationship Id="rId19" Target="slides/slide12.xml" Type="http://schemas.openxmlformats.org/officeDocument/2006/relationships/slide"/>
<Relationship Id="rId2" Target="notesMasters/notesMaster1.xml" Type="http://schemas.openxmlformats.org/officeDocument/2006/relationships/notesMaster"/>
<Relationship Id="rId20" Target="slides/slide13.xml" Type="http://schemas.openxmlformats.org/officeDocument/2006/relationships/slide"/>
<Relationship Id="rId21" Target="slides/slide14.xml" Type="http://schemas.openxmlformats.org/officeDocument/2006/relationships/slide"/>
<Relationship Id="rId22" Target="slides/slide15.xml" Type="http://schemas.openxmlformats.org/officeDocument/2006/relationships/slide"/>
<Relationship Id="rId23" Target="slides/slide16.xml" Type="http://schemas.openxmlformats.org/officeDocument/2006/relationships/slide"/>
<Relationship Id="rId24" Target="slides/slide17.xml" Type="http://schemas.openxmlformats.org/officeDocument/2006/relationships/slide"/>
<Relationship Id="rId25" Target="slides/slide18.xml" Type="http://schemas.openxmlformats.org/officeDocument/2006/relationships/slide"/>
<Relationship Id="rId26" Target="slides/slide19.xml" Type="http://schemas.openxmlformats.org/officeDocument/2006/relationships/slide"/>
<Relationship Id="rId27" Target="slides/slide20.xml" Type="http://schemas.openxmlformats.org/officeDocument/2006/relationships/slide"/>
<Relationship Id="rId28" Target="slides/slide21.xml" Type="http://schemas.openxmlformats.org/officeDocument/2006/relationships/slide"/>
<Relationship Id="rId29" Target="slides/slide22.xml" Type="http://schemas.openxmlformats.org/officeDocument/2006/relationships/slide"/>
<Relationship Id="rId3" Target="handoutMasters/handoutMaster1.xml" Type="http://schemas.openxmlformats.org/officeDocument/2006/relationships/handoutMaster"/>
<Relationship Id="rId30" Target="slides/slide23.xml" Type="http://schemas.openxmlformats.org/officeDocument/2006/relationships/slide"/>
<Relationship Id="rId31" Target="slides/slide24.xml" Type="http://schemas.openxmlformats.org/officeDocument/2006/relationships/slide"/>
<Relationship Id="rId32" Target="slides/slide25.xml" Type="http://schemas.openxmlformats.org/officeDocument/2006/relationships/slide"/>
<Relationship Id="rId33" Target="slides/slide26.xml" Type="http://schemas.openxmlformats.org/officeDocument/2006/relationships/slide"/>
<Relationship Id="rId34" Target="slides/slide27.xml" Type="http://schemas.openxmlformats.org/officeDocument/2006/relationships/slide"/>
<Relationship Id="rId35" Target="slides/slide28.xml" Type="http://schemas.openxmlformats.org/officeDocument/2006/relationships/slide"/>
<Relationship Id="rId36" Target="slides/slide29.xml" Type="http://schemas.openxmlformats.org/officeDocument/2006/relationships/slide"/>
<Relationship Id="rId37" Target="slides/slide30.xml" Type="http://schemas.openxmlformats.org/officeDocument/2006/relationships/slide"/>
<Relationship Id="rId38" Target="slides/slide31.xml" Type="http://schemas.openxmlformats.org/officeDocument/2006/relationships/slide"/>
<Relationship Id="rId39" Target="slides/slide32.xml" Type="http://schemas.openxmlformats.org/officeDocument/2006/relationships/slide"/>
<Relationship Id="rId4" Target="presProps.xml" Type="http://schemas.openxmlformats.org/officeDocument/2006/relationships/presProps"/>
<Relationship Id="rId40" Target="slides/slide33.xml" Type="http://schemas.openxmlformats.org/officeDocument/2006/relationships/slide"/>
<Relationship Id="rId41" Target="slides/slide34.xml" Type="http://schemas.openxmlformats.org/officeDocument/2006/relationships/slide"/>
<Relationship Id="rId42" Target="slides/slide35.xml" Type="http://schemas.openxmlformats.org/officeDocument/2006/relationships/slide"/>
<Relationship Id="rId43" Target="slides/slide36.xml" Type="http://schemas.openxmlformats.org/officeDocument/2006/relationships/slide"/>
<Relationship Id="rId44" Target="slides/slide37.xml" Type="http://schemas.openxmlformats.org/officeDocument/2006/relationships/slide"/>
<Relationship Id="rId5" Target="viewProps.xml" Type="http://schemas.openxmlformats.org/officeDocument/2006/relationships/viewProps"/>
<Relationship Id="rId6" Target="theme/theme1.xml" Type="http://schemas.openxmlformats.org/officeDocument/2006/relationships/theme"/>
<Relationship Id="rId7" Target="tableStyles.xml" Type="http://schemas.openxmlformats.org/officeDocument/2006/relationships/tableStyles"/>
<Relationship Id="rId8" Target="slides/slide1.xml" Type="http://schemas.openxmlformats.org/officeDocument/2006/relationships/slide"/>
<Relationship Id="rId9" Target="slides/slide2.xml" Type="http://schemas.openxmlformats.org/officeDocument/2006/relationships/slide"/>
</Relationships>

</file>

<file path=ppt/charts/_rels/chart1.xml.rels><?xml version="1.0" encoding="UTF-8" standalone="yes"?>
<Relationships xmlns="http://schemas.openxmlformats.org/package/2006/relationships">
<Relationship Id="rId1" Target="../embeddings/excel1.xlsx" Type="http://schemas.openxmlformats.org/officeDocument/2006/relationships/package"/>
</Relationships>

</file>

<file path=ppt/charts/_rels/chart10.xml.rels><?xml version="1.0" encoding="UTF-8" standalone="yes"?>
<Relationships xmlns="http://schemas.openxmlformats.org/package/2006/relationships">
<Relationship Id="rId1" Target="../embeddings/excel10.xlsx" Type="http://schemas.openxmlformats.org/officeDocument/2006/relationships/package"/>
</Relationships>

</file>

<file path=ppt/charts/_rels/chart11.xml.rels><?xml version="1.0" encoding="UTF-8" standalone="yes"?>
<Relationships xmlns="http://schemas.openxmlformats.org/package/2006/relationships">
<Relationship Id="rId1" Target="../embeddings/excel11.xlsx" Type="http://schemas.openxmlformats.org/officeDocument/2006/relationships/package"/>
</Relationships>

</file>

<file path=ppt/charts/_rels/chart12.xml.rels><?xml version="1.0" encoding="UTF-8" standalone="yes"?>
<Relationships xmlns="http://schemas.openxmlformats.org/package/2006/relationships">
<Relationship Id="rId1" Target="../embeddings/excel12.xlsx" Type="http://schemas.openxmlformats.org/officeDocument/2006/relationships/package"/>
</Relationships>

</file>

<file path=ppt/charts/_rels/chart13.xml.rels><?xml version="1.0" encoding="UTF-8" standalone="yes"?>
<Relationships xmlns="http://schemas.openxmlformats.org/package/2006/relationships">
<Relationship Id="rId1" Target="../embeddings/excel13.xlsx" Type="http://schemas.openxmlformats.org/officeDocument/2006/relationships/package"/>
</Relationships>

</file>

<file path=ppt/charts/_rels/chart14.xml.rels><?xml version="1.0" encoding="UTF-8" standalone="yes"?>
<Relationships xmlns="http://schemas.openxmlformats.org/package/2006/relationships">
<Relationship Id="rId1" Target="../embeddings/excel14.xlsx" Type="http://schemas.openxmlformats.org/officeDocument/2006/relationships/package"/>
</Relationships>

</file>

<file path=ppt/charts/_rels/chart15.xml.rels><?xml version="1.0" encoding="UTF-8" standalone="yes"?>
<Relationships xmlns="http://schemas.openxmlformats.org/package/2006/relationships">
<Relationship Id="rId1" Target="../embeddings/excel15.xlsx" Type="http://schemas.openxmlformats.org/officeDocument/2006/relationships/package"/>
</Relationships>

</file>

<file path=ppt/charts/_rels/chart16.xml.rels><?xml version="1.0" encoding="UTF-8" standalone="yes"?>
<Relationships xmlns="http://schemas.openxmlformats.org/package/2006/relationships">
<Relationship Id="rId1" Target="../embeddings/excel16.xlsx" Type="http://schemas.openxmlformats.org/officeDocument/2006/relationships/package"/>
</Relationships>

</file>

<file path=ppt/charts/_rels/chart17.xml.rels><?xml version="1.0" encoding="UTF-8" standalone="yes"?>
<Relationships xmlns="http://schemas.openxmlformats.org/package/2006/relationships">
<Relationship Id="rId1" Target="../embeddings/excel17.xlsx" Type="http://schemas.openxmlformats.org/officeDocument/2006/relationships/package"/>
</Relationships>

</file>

<file path=ppt/charts/_rels/chart18.xml.rels><?xml version="1.0" encoding="UTF-8" standalone="yes"?>
<Relationships xmlns="http://schemas.openxmlformats.org/package/2006/relationships">
<Relationship Id="rId1" Target="../embeddings/excel18.xlsx" Type="http://schemas.openxmlformats.org/officeDocument/2006/relationships/package"/>
</Relationships>

</file>

<file path=ppt/charts/_rels/chart19.xml.rels><?xml version="1.0" encoding="UTF-8" standalone="yes"?>
<Relationships xmlns="http://schemas.openxmlformats.org/package/2006/relationships">
<Relationship Id="rId1" Target="../embeddings/excel19.xlsx" Type="http://schemas.openxmlformats.org/officeDocument/2006/relationships/package"/>
</Relationships>

</file>

<file path=ppt/charts/_rels/chart2.xml.rels><?xml version="1.0" encoding="UTF-8" standalone="yes"?>
<Relationships xmlns="http://schemas.openxmlformats.org/package/2006/relationships">
<Relationship Id="rId1" Target="../embeddings/excel2.xlsx" Type="http://schemas.openxmlformats.org/officeDocument/2006/relationships/package"/>
</Relationships>

</file>

<file path=ppt/charts/_rels/chart20.xml.rels><?xml version="1.0" encoding="UTF-8" standalone="yes"?>
<Relationships xmlns="http://schemas.openxmlformats.org/package/2006/relationships">
<Relationship Id="rId1" Target="../embeddings/excel20.xlsx" Type="http://schemas.openxmlformats.org/officeDocument/2006/relationships/package"/>
</Relationships>

</file>

<file path=ppt/charts/_rels/chart21.xml.rels><?xml version="1.0" encoding="UTF-8" standalone="yes"?>
<Relationships xmlns="http://schemas.openxmlformats.org/package/2006/relationships">
<Relationship Id="rId1" Target="../embeddings/excel21.xlsx" Type="http://schemas.openxmlformats.org/officeDocument/2006/relationships/package"/>
</Relationships>

</file>

<file path=ppt/charts/_rels/chart22.xml.rels><?xml version="1.0" encoding="UTF-8" standalone="yes"?>
<Relationships xmlns="http://schemas.openxmlformats.org/package/2006/relationships">
<Relationship Id="rId1" Target="../embeddings/excel22.xlsx" Type="http://schemas.openxmlformats.org/officeDocument/2006/relationships/package"/>
</Relationships>

</file>

<file path=ppt/charts/_rels/chart23.xml.rels><?xml version="1.0" encoding="UTF-8" standalone="yes"?>
<Relationships xmlns="http://schemas.openxmlformats.org/package/2006/relationships">
<Relationship Id="rId1" Target="../embeddings/excel23.xlsx" Type="http://schemas.openxmlformats.org/officeDocument/2006/relationships/package"/>
</Relationships>

</file>

<file path=ppt/charts/_rels/chart24.xml.rels><?xml version="1.0" encoding="UTF-8" standalone="yes"?>
<Relationships xmlns="http://schemas.openxmlformats.org/package/2006/relationships">
<Relationship Id="rId1" Target="../embeddings/excel24.xlsx" Type="http://schemas.openxmlformats.org/officeDocument/2006/relationships/package"/>
</Relationships>

</file>

<file path=ppt/charts/_rels/chart25.xml.rels><?xml version="1.0" encoding="UTF-8" standalone="yes"?>
<Relationships xmlns="http://schemas.openxmlformats.org/package/2006/relationships">
<Relationship Id="rId1" Target="../embeddings/excel25.xlsx" Type="http://schemas.openxmlformats.org/officeDocument/2006/relationships/package"/>
</Relationships>

</file>

<file path=ppt/charts/_rels/chart26.xml.rels><?xml version="1.0" encoding="UTF-8" standalone="yes"?>
<Relationships xmlns="http://schemas.openxmlformats.org/package/2006/relationships">
<Relationship Id="rId1" Target="../embeddings/excel26.xlsx" Type="http://schemas.openxmlformats.org/officeDocument/2006/relationships/package"/>
</Relationships>

</file>

<file path=ppt/charts/_rels/chart27.xml.rels><?xml version="1.0" encoding="UTF-8" standalone="yes"?>
<Relationships xmlns="http://schemas.openxmlformats.org/package/2006/relationships">
<Relationship Id="rId1" Target="../embeddings/excel27.xlsx" Type="http://schemas.openxmlformats.org/officeDocument/2006/relationships/package"/>
</Relationships>

</file>

<file path=ppt/charts/_rels/chart28.xml.rels><?xml version="1.0" encoding="UTF-8" standalone="yes"?>
<Relationships xmlns="http://schemas.openxmlformats.org/package/2006/relationships">
<Relationship Id="rId1" Target="../embeddings/excel28.xlsx" Type="http://schemas.openxmlformats.org/officeDocument/2006/relationships/package"/>
</Relationships>

</file>

<file path=ppt/charts/_rels/chart29.xml.rels><?xml version="1.0" encoding="UTF-8" standalone="yes"?>
<Relationships xmlns="http://schemas.openxmlformats.org/package/2006/relationships">
<Relationship Id="rId1" Target="../embeddings/excel29.xlsx" Type="http://schemas.openxmlformats.org/officeDocument/2006/relationships/package"/>
</Relationships>

</file>

<file path=ppt/charts/_rels/chart3.xml.rels><?xml version="1.0" encoding="UTF-8" standalone="yes"?>
<Relationships xmlns="http://schemas.openxmlformats.org/package/2006/relationships">
<Relationship Id="rId1" Target="../embeddings/excel3.xlsx" Type="http://schemas.openxmlformats.org/officeDocument/2006/relationships/package"/>
</Relationships>

</file>

<file path=ppt/charts/_rels/chart30.xml.rels><?xml version="1.0" encoding="UTF-8" standalone="yes"?>
<Relationships xmlns="http://schemas.openxmlformats.org/package/2006/relationships">
<Relationship Id="rId1" Target="../embeddings/excel30.xlsx" Type="http://schemas.openxmlformats.org/officeDocument/2006/relationships/package"/>
</Relationships>

</file>

<file path=ppt/charts/_rels/chart31.xml.rels><?xml version="1.0" encoding="UTF-8" standalone="yes"?>
<Relationships xmlns="http://schemas.openxmlformats.org/package/2006/relationships">
<Relationship Id="rId1" Target="../embeddings/excel31.xlsx" Type="http://schemas.openxmlformats.org/officeDocument/2006/relationships/package"/>
</Relationships>

</file>

<file path=ppt/charts/_rels/chart4.xml.rels><?xml version="1.0" encoding="UTF-8" standalone="yes"?>
<Relationships xmlns="http://schemas.openxmlformats.org/package/2006/relationships">
<Relationship Id="rId1" Target="../embeddings/excel4.xlsx" Type="http://schemas.openxmlformats.org/officeDocument/2006/relationships/package"/>
</Relationships>

</file>

<file path=ppt/charts/_rels/chart5.xml.rels><?xml version="1.0" encoding="UTF-8" standalone="yes"?>
<Relationships xmlns="http://schemas.openxmlformats.org/package/2006/relationships">
<Relationship Id="rId1" Target="../embeddings/excel5.xlsx" Type="http://schemas.openxmlformats.org/officeDocument/2006/relationships/package"/>
</Relationships>

</file>

<file path=ppt/charts/_rels/chart6.xml.rels><?xml version="1.0" encoding="UTF-8" standalone="yes"?>
<Relationships xmlns="http://schemas.openxmlformats.org/package/2006/relationships">
<Relationship Id="rId1" Target="../embeddings/excel6.xlsx" Type="http://schemas.openxmlformats.org/officeDocument/2006/relationships/package"/>
</Relationships>

</file>

<file path=ppt/charts/_rels/chart7.xml.rels><?xml version="1.0" encoding="UTF-8" standalone="yes"?>
<Relationships xmlns="http://schemas.openxmlformats.org/package/2006/relationships">
<Relationship Id="rId1" Target="../embeddings/excel7.xlsx" Type="http://schemas.openxmlformats.org/officeDocument/2006/relationships/package"/>
</Relationships>

</file>

<file path=ppt/charts/_rels/chart8.xml.rels><?xml version="1.0" encoding="UTF-8" standalone="yes"?>
<Relationships xmlns="http://schemas.openxmlformats.org/package/2006/relationships">
<Relationship Id="rId1" Target="../embeddings/excel8.xlsx" Type="http://schemas.openxmlformats.org/officeDocument/2006/relationships/package"/>
</Relationships>

</file>

<file path=ppt/charts/_rels/chart9.xml.rels><?xml version="1.0" encoding="UTF-8" standalone="yes"?>
<Relationships xmlns="http://schemas.openxmlformats.org/package/2006/relationships">
<Relationship Id="rId1" Target="../embeddings/excel9.xlsx" Type="http://schemas.openxmlformats.org/officeDocument/2006/relationships/package"/>
</Relationships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(KA:33.0, Hajonta:0.0)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T1!$A$2:$A$56</c:f>
              <c:strCache>
                <c:ptCount val="55"/>
                <c:pt idx="0">
                  <c:v>Aikido</c:v>
                </c:pt>
                <c:pt idx="1">
                  <c:v>Alppihiihto</c:v>
                </c:pt>
                <c:pt idx="2">
                  <c:v>Amerikkalainen jalkapallo</c:v>
                </c:pt>
                <c:pt idx="3">
                  <c:v>Ammunta</c:v>
                </c:pt>
                <c:pt idx="4">
                  <c:v>Ampumahiihto</c:v>
                </c:pt>
                <c:pt idx="5">
                  <c:v>Autourheilu</c:v>
                </c:pt>
                <c:pt idx="6">
                  <c:v>Cheerleading</c:v>
                </c:pt>
                <c:pt idx="7">
                  <c:v>Golf</c:v>
                </c:pt>
                <c:pt idx="8">
                  <c:v>Hiihto</c:v>
                </c:pt>
                <c:pt idx="9">
                  <c:v>Ilmailu</c:v>
                </c:pt>
                <c:pt idx="10">
                  <c:v>ITF taekwondo</c:v>
                </c:pt>
                <c:pt idx="11">
                  <c:v>Jääkiekko</c:v>
                </c:pt>
                <c:pt idx="12">
                  <c:v>Jääpallo</c:v>
                </c:pt>
                <c:pt idx="13">
                  <c:v>Jalkapallo</c:v>
                </c:pt>
                <c:pt idx="14">
                  <c:v>Jousiammunta</c:v>
                </c:pt>
                <c:pt idx="15">
                  <c:v>Judo</c:v>
                </c:pt>
                <c:pt idx="16">
                  <c:v>Karate</c:v>
                </c:pt>
                <c:pt idx="17">
                  <c:v>Käsipallo</c:v>
                </c:pt>
                <c:pt idx="18">
                  <c:v>Kaukalopallo</c:v>
                </c:pt>
                <c:pt idx="19">
                  <c:v>Keilailu</c:v>
                </c:pt>
                <c:pt idx="20">
                  <c:v>Koripallo</c:v>
                </c:pt>
                <c:pt idx="21">
                  <c:v>Laskettelu</c:v>
                </c:pt>
                <c:pt idx="22">
                  <c:v>Lentopallo</c:v>
                </c:pt>
                <c:pt idx="23">
                  <c:v>Luistelu</c:v>
                </c:pt>
                <c:pt idx="24">
                  <c:v>Lumilautailu</c:v>
                </c:pt>
                <c:pt idx="25">
                  <c:v>Mäkihyppy</c:v>
                </c:pt>
                <c:pt idx="26">
                  <c:v>Melonta</c:v>
                </c:pt>
                <c:pt idx="27">
                  <c:v>Miekkailu</c:v>
                </c:pt>
                <c:pt idx="28">
                  <c:v>Moottoriurheilu</c:v>
                </c:pt>
                <c:pt idx="29">
                  <c:v>Nyrkkeily</c:v>
                </c:pt>
                <c:pt idx="30">
                  <c:v>Paini</c:v>
                </c:pt>
                <c:pt idx="31">
                  <c:v>Painonnosto</c:v>
                </c:pt>
                <c:pt idx="32">
                  <c:v>Pesäpallo</c:v>
                </c:pt>
                <c:pt idx="33">
                  <c:v>Pöytätennis</c:v>
                </c:pt>
                <c:pt idx="34">
                  <c:v>Purjehdus ja veneily</c:v>
                </c:pt>
                <c:pt idx="35">
                  <c:v>Pyöräily</c:v>
                </c:pt>
                <c:pt idx="36">
                  <c:v>Racketlon</c:v>
                </c:pt>
                <c:pt idx="37">
                  <c:v>Ratsastus</c:v>
                </c:pt>
                <c:pt idx="38">
                  <c:v>Ringette</c:v>
                </c:pt>
                <c:pt idx="39">
                  <c:v>Rullaluistelu</c:v>
                </c:pt>
                <c:pt idx="40">
                  <c:v>Salibandy</c:v>
                </c:pt>
                <c:pt idx="41">
                  <c:v>Soutu</c:v>
                </c:pt>
                <c:pt idx="42">
                  <c:v>Squash</c:v>
                </c:pt>
                <c:pt idx="43">
                  <c:v>Sukellus</c:v>
                </c:pt>
                <c:pt idx="44">
                  <c:v>Sulkapallo</c:v>
                </c:pt>
                <c:pt idx="45">
                  <c:v>Suunnistus</c:v>
                </c:pt>
                <c:pt idx="46">
                  <c:v>Taekwondo</c:v>
                </c:pt>
                <c:pt idx="47">
                  <c:v>Taido</c:v>
                </c:pt>
                <c:pt idx="48">
                  <c:v>Taitoluistelu</c:v>
                </c:pt>
                <c:pt idx="49">
                  <c:v>Tanssi</c:v>
                </c:pt>
                <c:pt idx="50">
                  <c:v>Tennis</c:v>
                </c:pt>
                <c:pt idx="51">
                  <c:v>Uinti</c:v>
                </c:pt>
                <c:pt idx="52">
                  <c:v>Voimistelu</c:v>
                </c:pt>
                <c:pt idx="53">
                  <c:v>Yleisurheilu</c:v>
                </c:pt>
                <c:pt idx="54">
                  <c:v>Jokin muu, mikä</c:v>
                </c:pt>
              </c:strCache>
            </c:strRef>
          </c:cat>
          <c:val>
            <c:numRef>
              <c:f>T1!$B$2:$B$56</c:f>
              <c:numCache>
                <c:formatCode>0%</c:formatCode>
                <c:ptCount val="55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  <c:pt idx="26">
                  <c:v>0.0</c:v>
                </c:pt>
                <c:pt idx="27">
                  <c:v>0.0</c:v>
                </c:pt>
                <c:pt idx="28">
                  <c:v>0.0</c:v>
                </c:pt>
                <c:pt idx="29">
                  <c:v>0.0</c:v>
                </c:pt>
                <c:pt idx="30">
                  <c:v>0.0</c:v>
                </c:pt>
                <c:pt idx="31">
                  <c:v>0.0</c:v>
                </c:pt>
                <c:pt idx="32">
                  <c:v>1.0</c:v>
                </c:pt>
                <c:pt idx="33">
                  <c:v>0.0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  <c:pt idx="49">
                  <c:v>0.0</c:v>
                </c:pt>
                <c:pt idx="50">
                  <c:v>0.0</c:v>
                </c:pt>
                <c:pt idx="51">
                  <c:v>0.0</c:v>
                </c:pt>
                <c:pt idx="52">
                  <c:v>0.0</c:v>
                </c:pt>
                <c:pt idx="53">
                  <c:v>0.0</c:v>
                </c:pt>
                <c:pt idx="54">
                  <c:v>0.0</c:v>
                </c:pt>
              </c:numCache>
            </c:numRef>
          </c:val>
        </c:ser>
        <c:gapWidth val="58"/>
        <c:axId val="14643"/>
        <c:axId val="107258"/>
        <c:overlap val="0"/>
      </c:barChart>
      <c:catAx>
        <c:axId val="14643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107258"/>
        <c:crosses val="autoZero"/>
        <c:auto val="1"/>
        <c:lblAlgn val="ctr"/>
        <c:lblOffset val="100"/>
        <c:noMultiLvlLbl val="1"/>
      </c:catAx>
      <c:valAx>
        <c:axId val="107258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14643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(KA:1.69, Hajonta:0.46)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T1!$A$2:$A$4</c:f>
              <c:strCache>
                <c:ptCount val="3"/>
                <c:pt idx="0">
                  <c:v>Liian vähän</c:v>
                </c:pt>
                <c:pt idx="1">
                  <c:v>Sopiva määrä</c:v>
                </c:pt>
                <c:pt idx="2">
                  <c:v>Liian paljon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0.308</c:v>
                </c:pt>
                <c:pt idx="1">
                  <c:v>0.692</c:v>
                </c:pt>
                <c:pt idx="2">
                  <c:v>0.0</c:v>
                </c:pt>
              </c:numCache>
            </c:numRef>
          </c:val>
        </c:ser>
        <c:gapWidth val="58"/>
        <c:axId val="982277"/>
        <c:axId val="826111"/>
        <c:overlap val="0"/>
      </c:barChart>
      <c:catAx>
        <c:axId val="982277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826111"/>
        <c:crosses val="autoZero"/>
        <c:auto val="1"/>
        <c:lblAlgn val="ctr"/>
        <c:lblOffset val="100"/>
        <c:noMultiLvlLbl val="1"/>
      </c:catAx>
      <c:valAx>
        <c:axId val="826111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982277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(KA:1.46, Hajonta:0.5)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T1!$A$2:$A$3</c:f>
              <c:strCache>
                <c:ptCount val="2"/>
                <c:pt idx="0">
                  <c:v>Kyllä</c:v>
                </c:pt>
                <c:pt idx="1">
                  <c:v>En</c:v>
                </c:pt>
              </c:strCache>
            </c:strRef>
          </c:cat>
          <c:val>
            <c:numRef>
              <c:f>T1!$B$2:$B$3</c:f>
              <c:numCache>
                <c:formatCode>0%</c:formatCode>
                <c:ptCount val="2"/>
                <c:pt idx="0">
                  <c:v>0.538</c:v>
                </c:pt>
                <c:pt idx="1">
                  <c:v>0.462</c:v>
                </c:pt>
              </c:numCache>
            </c:numRef>
          </c:val>
        </c:ser>
        <c:gapWidth val="58"/>
        <c:axId val="691080"/>
        <c:axId val="912205"/>
        <c:overlap val="0"/>
      </c:barChart>
      <c:catAx>
        <c:axId val="691080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912205"/>
        <c:crosses val="autoZero"/>
        <c:auto val="1"/>
        <c:lblAlgn val="ctr"/>
        <c:lblOffset val="100"/>
        <c:noMultiLvlLbl val="1"/>
      </c:catAx>
      <c:valAx>
        <c:axId val="912205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691080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(KA:4.62, Hajonta:1.21)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T1!$A$2:$A$7</c:f>
              <c:strCache>
                <c:ptCount val="6"/>
                <c:pt idx="0">
                  <c:v>Alle tunnin</c:v>
                </c:pt>
                <c:pt idx="1">
                  <c:v>1 tunti</c:v>
                </c:pt>
                <c:pt idx="2">
                  <c:v>1,5 tuntia</c:v>
                </c:pt>
                <c:pt idx="3">
                  <c:v>2 tuntia</c:v>
                </c:pt>
                <c:pt idx="4">
                  <c:v>2,5 tuntia</c:v>
                </c:pt>
                <c:pt idx="5">
                  <c:v>3 tuntia tai enemmän</c:v>
                </c:pt>
              </c:strCache>
            </c:strRef>
          </c:cat>
          <c:val>
            <c:numRef>
              <c:f>T1!$B$2:$B$7</c:f>
              <c:numCache>
                <c:formatCode>0%</c:formatCode>
                <c:ptCount val="6"/>
                <c:pt idx="0">
                  <c:v>0.0</c:v>
                </c:pt>
                <c:pt idx="1">
                  <c:v>0.077</c:v>
                </c:pt>
                <c:pt idx="2">
                  <c:v>0.077</c:v>
                </c:pt>
                <c:pt idx="3">
                  <c:v>0.308</c:v>
                </c:pt>
                <c:pt idx="4">
                  <c:v>0.231</c:v>
                </c:pt>
                <c:pt idx="5">
                  <c:v>0.308</c:v>
                </c:pt>
              </c:numCache>
            </c:numRef>
          </c:val>
        </c:ser>
        <c:gapWidth val="58"/>
        <c:axId val="776949"/>
        <c:axId val="505882"/>
        <c:overlap val="0"/>
      </c:barChart>
      <c:catAx>
        <c:axId val="776949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505882"/>
        <c:crosses val="autoZero"/>
        <c:auto val="1"/>
        <c:lblAlgn val="ctr"/>
        <c:lblOffset val="100"/>
        <c:noMultiLvlLbl val="1"/>
      </c:catAx>
      <c:valAx>
        <c:axId val="505882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776949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(KA:4.23, Hajonta:0.83)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0.231</c:v>
                </c:pt>
                <c:pt idx="3">
                  <c:v>0.308</c:v>
                </c:pt>
                <c:pt idx="4">
                  <c:v>0.462</c:v>
                </c:pt>
              </c:numCache>
            </c:numRef>
          </c:val>
        </c:ser>
        <c:gapWidth val="58"/>
        <c:axId val="282565"/>
        <c:axId val="784030"/>
        <c:overlap val="0"/>
      </c:barChart>
      <c:catAx>
        <c:axId val="282565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784030"/>
        <c:crosses val="autoZero"/>
        <c:auto val="1"/>
        <c:lblAlgn val="ctr"/>
        <c:lblOffset val="100"/>
        <c:noMultiLvlLbl val="1"/>
      </c:catAx>
      <c:valAx>
        <c:axId val="784030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282565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(KA:4.46, Hajonta:0.66)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0.077</c:v>
                </c:pt>
                <c:pt idx="3">
                  <c:v>0.385</c:v>
                </c:pt>
                <c:pt idx="4">
                  <c:v>0.538</c:v>
                </c:pt>
              </c:numCache>
            </c:numRef>
          </c:val>
        </c:ser>
        <c:gapWidth val="58"/>
        <c:axId val="981606"/>
        <c:axId val="446526"/>
        <c:overlap val="0"/>
      </c:barChart>
      <c:catAx>
        <c:axId val="981606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446526"/>
        <c:crosses val="autoZero"/>
        <c:auto val="1"/>
        <c:lblAlgn val="ctr"/>
        <c:lblOffset val="100"/>
        <c:noMultiLvlLbl val="1"/>
      </c:catAx>
      <c:valAx>
        <c:axId val="446526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981606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(KA:4.15, Hajonta:0.8)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0.231</c:v>
                </c:pt>
                <c:pt idx="3">
                  <c:v>0.385</c:v>
                </c:pt>
                <c:pt idx="4">
                  <c:v>0.385</c:v>
                </c:pt>
              </c:numCache>
            </c:numRef>
          </c:val>
        </c:ser>
        <c:gapWidth val="58"/>
        <c:axId val="717868"/>
        <c:axId val="632573"/>
        <c:overlap val="0"/>
      </c:barChart>
      <c:catAx>
        <c:axId val="717868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632573"/>
        <c:crosses val="autoZero"/>
        <c:auto val="1"/>
        <c:lblAlgn val="ctr"/>
        <c:lblOffset val="100"/>
        <c:noMultiLvlLbl val="1"/>
      </c:catAx>
      <c:valAx>
        <c:axId val="632573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717868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(KA:3.92, Hajonta:0.86)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0.385</c:v>
                </c:pt>
                <c:pt idx="3">
                  <c:v>0.308</c:v>
                </c:pt>
                <c:pt idx="4">
                  <c:v>0.308</c:v>
                </c:pt>
              </c:numCache>
            </c:numRef>
          </c:val>
        </c:ser>
        <c:gapWidth val="58"/>
        <c:axId val="856180"/>
        <c:axId val="951384"/>
        <c:overlap val="0"/>
      </c:barChart>
      <c:catAx>
        <c:axId val="856180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951384"/>
        <c:crosses val="autoZero"/>
        <c:auto val="1"/>
        <c:lblAlgn val="ctr"/>
        <c:lblOffset val="100"/>
        <c:noMultiLvlLbl val="1"/>
      </c:catAx>
      <c:valAx>
        <c:axId val="951384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856180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(KA:4.54, Hajonta:0.66)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0.077</c:v>
                </c:pt>
                <c:pt idx="3">
                  <c:v>0.308</c:v>
                </c:pt>
                <c:pt idx="4">
                  <c:v>0.615</c:v>
                </c:pt>
              </c:numCache>
            </c:numRef>
          </c:val>
        </c:ser>
        <c:gapWidth val="58"/>
        <c:axId val="109314"/>
        <c:axId val="407207"/>
        <c:overlap val="0"/>
      </c:barChart>
      <c:catAx>
        <c:axId val="109314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407207"/>
        <c:crosses val="autoZero"/>
        <c:auto val="1"/>
        <c:lblAlgn val="ctr"/>
        <c:lblOffset val="100"/>
        <c:noMultiLvlLbl val="1"/>
      </c:catAx>
      <c:valAx>
        <c:axId val="407207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109314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(KA:4.23, Hajonta:0.83)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0.231</c:v>
                </c:pt>
                <c:pt idx="3">
                  <c:v>0.308</c:v>
                </c:pt>
                <c:pt idx="4">
                  <c:v>0.462</c:v>
                </c:pt>
              </c:numCache>
            </c:numRef>
          </c:val>
        </c:ser>
        <c:gapWidth val="58"/>
        <c:axId val="22807"/>
        <c:axId val="182219"/>
        <c:overlap val="0"/>
      </c:barChart>
      <c:catAx>
        <c:axId val="22807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182219"/>
        <c:crosses val="autoZero"/>
        <c:auto val="1"/>
        <c:lblAlgn val="ctr"/>
        <c:lblOffset val="100"/>
        <c:noMultiLvlLbl val="1"/>
      </c:catAx>
      <c:valAx>
        <c:axId val="182219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22807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(KA:4.54, Hajonta:0.52)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0.462</c:v>
                </c:pt>
                <c:pt idx="4">
                  <c:v>0.538</c:v>
                </c:pt>
              </c:numCache>
            </c:numRef>
          </c:val>
        </c:ser>
        <c:gapWidth val="58"/>
        <c:axId val="607378"/>
        <c:axId val="249664"/>
        <c:overlap val="0"/>
      </c:barChart>
      <c:catAx>
        <c:axId val="607378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249664"/>
        <c:crosses val="autoZero"/>
        <c:auto val="1"/>
        <c:lblAlgn val="ctr"/>
        <c:lblOffset val="100"/>
        <c:noMultiLvlLbl val="1"/>
      </c:catAx>
      <c:valAx>
        <c:axId val="249664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607378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(KA:2.77, Hajonta:0.58)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T1!$A$2:$A$5</c:f>
              <c:strCache>
                <c:ptCount val="4"/>
                <c:pt idx="0">
                  <c:v>Alle 11 vuotta</c:v>
                </c:pt>
                <c:pt idx="1">
                  <c:v>11-13 vuotta</c:v>
                </c:pt>
                <c:pt idx="2">
                  <c:v>14- 16 vuotta</c:v>
                </c:pt>
                <c:pt idx="3">
                  <c:v>Yli 16 vuotta</c:v>
                </c:pt>
              </c:strCache>
            </c:strRef>
          </c:cat>
          <c:val>
            <c:numRef>
              <c:f>T1!$B$2:$B$5</c:f>
              <c:numCache>
                <c:formatCode>0%</c:formatCode>
                <c:ptCount val="4"/>
                <c:pt idx="0">
                  <c:v>0.0</c:v>
                </c:pt>
                <c:pt idx="1">
                  <c:v>0.308</c:v>
                </c:pt>
                <c:pt idx="2">
                  <c:v>0.615</c:v>
                </c:pt>
                <c:pt idx="3">
                  <c:v>0.077</c:v>
                </c:pt>
              </c:numCache>
            </c:numRef>
          </c:val>
        </c:ser>
        <c:gapWidth val="58"/>
        <c:axId val="122377"/>
        <c:axId val="695878"/>
        <c:overlap val="0"/>
      </c:barChart>
      <c:catAx>
        <c:axId val="122377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695878"/>
        <c:crosses val="autoZero"/>
        <c:auto val="1"/>
        <c:lblAlgn val="ctr"/>
        <c:lblOffset val="100"/>
        <c:noMultiLvlLbl val="1"/>
      </c:catAx>
      <c:valAx>
        <c:axId val="695878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122377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(KA:4.31, Hajonta:0.75)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0.154</c:v>
                </c:pt>
                <c:pt idx="3">
                  <c:v>0.385</c:v>
                </c:pt>
                <c:pt idx="4">
                  <c:v>0.462</c:v>
                </c:pt>
              </c:numCache>
            </c:numRef>
          </c:val>
        </c:ser>
        <c:gapWidth val="58"/>
        <c:axId val="17477"/>
        <c:axId val="928689"/>
        <c:overlap val="0"/>
      </c:barChart>
      <c:catAx>
        <c:axId val="17477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928689"/>
        <c:crosses val="autoZero"/>
        <c:auto val="1"/>
        <c:lblAlgn val="ctr"/>
        <c:lblOffset val="100"/>
        <c:noMultiLvlLbl val="1"/>
      </c:catAx>
      <c:valAx>
        <c:axId val="928689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17477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(KA:3.69, Hajonta:1.03)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0.0</c:v>
                </c:pt>
                <c:pt idx="1">
                  <c:v>0.154</c:v>
                </c:pt>
                <c:pt idx="2">
                  <c:v>0.231</c:v>
                </c:pt>
                <c:pt idx="3">
                  <c:v>0.385</c:v>
                </c:pt>
                <c:pt idx="4">
                  <c:v>0.231</c:v>
                </c:pt>
              </c:numCache>
            </c:numRef>
          </c:val>
        </c:ser>
        <c:gapWidth val="58"/>
        <c:axId val="457381"/>
        <c:axId val="746133"/>
        <c:overlap val="0"/>
      </c:barChart>
      <c:catAx>
        <c:axId val="457381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746133"/>
        <c:crosses val="autoZero"/>
        <c:auto val="1"/>
        <c:lblAlgn val="ctr"/>
        <c:lblOffset val="100"/>
        <c:noMultiLvlLbl val="1"/>
      </c:catAx>
      <c:valAx>
        <c:axId val="746133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457381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(KA:1.85, Hajonta:0.36)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T1!$A$2:$A$4</c:f>
              <c:strCache>
                <c:ptCount val="3"/>
                <c:pt idx="0">
                  <c:v>Liian vähän</c:v>
                </c:pt>
                <c:pt idx="1">
                  <c:v>Sopiva määrä</c:v>
                </c:pt>
                <c:pt idx="2">
                  <c:v>Liian paljon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0.154</c:v>
                </c:pt>
                <c:pt idx="1">
                  <c:v>0.846</c:v>
                </c:pt>
                <c:pt idx="2">
                  <c:v>0.0</c:v>
                </c:pt>
              </c:numCache>
            </c:numRef>
          </c:val>
        </c:ser>
        <c:gapWidth val="58"/>
        <c:axId val="175732"/>
        <c:axId val="169968"/>
        <c:overlap val="0"/>
      </c:barChart>
      <c:catAx>
        <c:axId val="175732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169968"/>
        <c:crosses val="autoZero"/>
        <c:auto val="1"/>
        <c:lblAlgn val="ctr"/>
        <c:lblOffset val="100"/>
        <c:noMultiLvlLbl val="1"/>
      </c:catAx>
      <c:valAx>
        <c:axId val="169968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175732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(KA:4.38, Hajonta:0.77)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0.154</c:v>
                </c:pt>
                <c:pt idx="3">
                  <c:v>0.308</c:v>
                </c:pt>
                <c:pt idx="4">
                  <c:v>0.538</c:v>
                </c:pt>
              </c:numCache>
            </c:numRef>
          </c:val>
        </c:ser>
        <c:gapWidth val="58"/>
        <c:axId val="956559"/>
        <c:axId val="740234"/>
        <c:overlap val="0"/>
      </c:barChart>
      <c:catAx>
        <c:axId val="956559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740234"/>
        <c:crosses val="autoZero"/>
        <c:auto val="1"/>
        <c:lblAlgn val="ctr"/>
        <c:lblOffset val="100"/>
        <c:noMultiLvlLbl val="1"/>
      </c:catAx>
      <c:valAx>
        <c:axId val="740234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956559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(KA:4.15, Hajonta:0.69)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0.154</c:v>
                </c:pt>
                <c:pt idx="3">
                  <c:v>0.538</c:v>
                </c:pt>
                <c:pt idx="4">
                  <c:v>0.308</c:v>
                </c:pt>
              </c:numCache>
            </c:numRef>
          </c:val>
        </c:ser>
        <c:gapWidth val="58"/>
        <c:axId val="926845"/>
        <c:axId val="346292"/>
        <c:overlap val="0"/>
      </c:barChart>
      <c:catAx>
        <c:axId val="926845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346292"/>
        <c:crosses val="autoZero"/>
        <c:auto val="1"/>
        <c:lblAlgn val="ctr"/>
        <c:lblOffset val="100"/>
        <c:noMultiLvlLbl val="1"/>
      </c:catAx>
      <c:valAx>
        <c:axId val="346292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926845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(KA:4.08, Hajonta:0.76)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0.231</c:v>
                </c:pt>
                <c:pt idx="3">
                  <c:v>0.462</c:v>
                </c:pt>
                <c:pt idx="4">
                  <c:v>0.308</c:v>
                </c:pt>
              </c:numCache>
            </c:numRef>
          </c:val>
        </c:ser>
        <c:gapWidth val="58"/>
        <c:axId val="10342"/>
        <c:axId val="499877"/>
        <c:overlap val="0"/>
      </c:barChart>
      <c:catAx>
        <c:axId val="10342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499877"/>
        <c:crosses val="autoZero"/>
        <c:auto val="1"/>
        <c:lblAlgn val="ctr"/>
        <c:lblOffset val="100"/>
        <c:noMultiLvlLbl val="1"/>
      </c:catAx>
      <c:valAx>
        <c:axId val="499877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10342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</c:v>
                </c:pt>
              </c:strCache>
            </c:strRef>
          </c:tx>
          <c:dLbls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BubbleSize val="0"/>
            <c:showLeaderLines val="0"/>
          </c:dLbls>
          <c:cat>
            <c:strRef>
              <c:f>T1!$A$2:$A$5</c:f>
              <c:strCache>
                <c:ptCount val="4"/>
                <c:pt idx="0">
                  <c:v>Ohjatut harjoituksemme ovat monipuolisia</c:v>
                </c:pt>
                <c:pt idx="1">
                  <c:v>Treeneissä liikutaan paljon (ei jonottelua, seisoskelua, istuskelua)</c:v>
                </c:pt>
                <c:pt idx="2">
                  <c:v>Harjoitusten jälkeen minulla on aina tai lähes aina hyvä fiilis</c:v>
                </c:pt>
                <c:pt idx="3">
                  <c:v>Harjoittelen vapaa-ajalla omatoimisesti</c:v>
                </c:pt>
              </c:strCache>
            </c:strRef>
          </c:cat>
          <c:val>
            <c:numRef>
              <c:f>T1!$B$2:$B$5</c:f>
              <c:numCache>
                <c:formatCode>General</c:formatCode>
                <c:ptCount val="4"/>
                <c:pt idx="0">
                  <c:v>4.23</c:v>
                </c:pt>
                <c:pt idx="1">
                  <c:v>3.85</c:v>
                </c:pt>
                <c:pt idx="2">
                  <c:v>4.31</c:v>
                </c:pt>
                <c:pt idx="3">
                  <c:v>3.77</c:v>
                </c:pt>
              </c:numCache>
            </c:numRef>
          </c:val>
        </c:ser>
        <c:gapWidth val="58"/>
        <c:axId val="445404"/>
        <c:axId val="269454"/>
        <c:overlap val="0"/>
      </c:barChart>
      <c:catAx>
        <c:axId val="445404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269454"/>
        <c:crosses val="autoZero"/>
        <c:auto val="1"/>
        <c:lblAlgn val="ctr"/>
        <c:lblOffset val="100"/>
        <c:noMultiLvlLbl val="1"/>
      </c:catAx>
      <c:valAx>
        <c:axId val="269454"/>
        <c:scaling>
          <c:max val="5.0"/>
          <c:min val="1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445404"/>
        <c:crosses val="autoZero"/>
        <c:crossBetween val="between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</c:v>
                </c:pt>
              </c:strCache>
            </c:strRef>
          </c:tx>
          <c:dLbls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BubbleSize val="0"/>
            <c:showLeaderLines val="0"/>
          </c:dLbls>
          <c:cat>
            <c:strRef>
              <c:f>T1!$A$2:$A$7</c:f>
              <c:strCache>
                <c:ptCount val="6"/>
                <c:pt idx="0">
                  <c:v>Ohjaajamme/Valmentajamme ovat kannustavia ja antavat positiivista palautetta</c:v>
                </c:pt>
                <c:pt idx="1">
                  <c:v>Ryhmämme/joukkueemme jäseniä kohdellaan tasapuolisesti</c:v>
                </c:pt>
                <c:pt idx="2">
                  <c:v>Uskallan kertoa omista ajatuksistani ja tunteistani ohjaajalle/valmentajille</c:v>
                </c:pt>
                <c:pt idx="3">
                  <c:v>Mielipiteitäni kuunnellaan ja mielipiteeni otetaan huomioon</c:v>
                </c:pt>
                <c:pt idx="4">
                  <c:v>Kunnioitan valmentajiani</c:v>
                </c:pt>
                <c:pt idx="5">
                  <c:v>Valmentajat antavat omalla käytöksellään hyvää esimerkkiä</c:v>
                </c:pt>
              </c:strCache>
            </c:strRef>
          </c:cat>
          <c:val>
            <c:numRef>
              <c:f>T1!$B$2:$B$7</c:f>
              <c:numCache>
                <c:formatCode>General</c:formatCode>
                <c:ptCount val="6"/>
                <c:pt idx="0">
                  <c:v>4.23</c:v>
                </c:pt>
                <c:pt idx="1">
                  <c:v>4.46</c:v>
                </c:pt>
                <c:pt idx="2">
                  <c:v>4.15</c:v>
                </c:pt>
                <c:pt idx="3">
                  <c:v>3.92</c:v>
                </c:pt>
                <c:pt idx="4">
                  <c:v>4.54</c:v>
                </c:pt>
                <c:pt idx="5">
                  <c:v>4.23</c:v>
                </c:pt>
              </c:numCache>
            </c:numRef>
          </c:val>
        </c:ser>
        <c:gapWidth val="58"/>
        <c:axId val="229582"/>
        <c:axId val="172661"/>
        <c:overlap val="0"/>
      </c:barChart>
      <c:catAx>
        <c:axId val="229582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172661"/>
        <c:crosses val="autoZero"/>
        <c:auto val="1"/>
        <c:lblAlgn val="ctr"/>
        <c:lblOffset val="100"/>
        <c:noMultiLvlLbl val="1"/>
      </c:catAx>
      <c:valAx>
        <c:axId val="172661"/>
        <c:scaling>
          <c:max val="5.0"/>
          <c:min val="1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229582"/>
        <c:crosses val="autoZero"/>
        <c:crossBetween val="between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</c:v>
                </c:pt>
              </c:strCache>
            </c:strRef>
          </c:tx>
          <c:dLbls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BubbleSize val="0"/>
            <c:showLeaderLines val="0"/>
          </c:dLbls>
          <c:cat>
            <c:strRef>
              <c:f>T1!$A$2:$A$4</c:f>
              <c:strCache>
                <c:ptCount val="3"/>
                <c:pt idx="0">
                  <c:v>Kilpaileminen on minulle mielekästä</c:v>
                </c:pt>
                <c:pt idx="1">
                  <c:v>Saan kannustusta valmentajiltani kilpailutilanteissa</c:v>
                </c:pt>
                <c:pt idx="2">
                  <c:v>Perheelleni on tärkeää, että menestyn kilpailuissa</c:v>
                </c:pt>
              </c:strCache>
            </c:strRef>
          </c:cat>
          <c:val>
            <c:numRef>
              <c:f>T1!$B$2:$B$4</c:f>
              <c:numCache>
                <c:formatCode>General</c:formatCode>
                <c:ptCount val="3"/>
                <c:pt idx="0">
                  <c:v>4.54</c:v>
                </c:pt>
                <c:pt idx="1">
                  <c:v>4.31</c:v>
                </c:pt>
                <c:pt idx="2">
                  <c:v>3.69</c:v>
                </c:pt>
              </c:numCache>
            </c:numRef>
          </c:val>
        </c:ser>
        <c:gapWidth val="58"/>
        <c:axId val="583508"/>
        <c:axId val="309673"/>
        <c:overlap val="0"/>
      </c:barChart>
      <c:catAx>
        <c:axId val="583508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309673"/>
        <c:crosses val="autoZero"/>
        <c:auto val="1"/>
        <c:lblAlgn val="ctr"/>
        <c:lblOffset val="100"/>
        <c:noMultiLvlLbl val="1"/>
      </c:catAx>
      <c:valAx>
        <c:axId val="309673"/>
        <c:scaling>
          <c:max val="5.0"/>
          <c:min val="1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583508"/>
        <c:crosses val="autoZero"/>
        <c:crossBetween val="between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</c:v>
                </c:pt>
              </c:strCache>
            </c:strRef>
          </c:tx>
          <c:dLbls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BubbleSize val="0"/>
            <c:showLeaderLines val="0"/>
          </c:dLbls>
          <c:cat>
            <c:strRef>
              <c:f>T1!$A$2:$A$4</c:f>
              <c:strCache>
                <c:ptCount val="3"/>
                <c:pt idx="0">
                  <c:v>Viihdyn treeneissä hyvin</c:v>
                </c:pt>
                <c:pt idx="1">
                  <c:v>Viihdyn hyvin ryhmässäni/joukkueessani</c:v>
                </c:pt>
                <c:pt idx="2">
                  <c:v>Joukkueessa/ryhmässämme on hyvä yhteishenki ja kannustava ilmapiiri</c:v>
                </c:pt>
              </c:strCache>
            </c:strRef>
          </c:cat>
          <c:val>
            <c:numRef>
              <c:f>T1!$B$2:$B$4</c:f>
              <c:numCache>
                <c:formatCode>General</c:formatCode>
                <c:ptCount val="3"/>
                <c:pt idx="0">
                  <c:v>4.38</c:v>
                </c:pt>
                <c:pt idx="1">
                  <c:v>4.15</c:v>
                </c:pt>
                <c:pt idx="2">
                  <c:v>4.08</c:v>
                </c:pt>
              </c:numCache>
            </c:numRef>
          </c:val>
        </c:ser>
        <c:gapWidth val="58"/>
        <c:axId val="407216"/>
        <c:axId val="596320"/>
        <c:overlap val="0"/>
      </c:barChart>
      <c:catAx>
        <c:axId val="407216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596320"/>
        <c:crosses val="autoZero"/>
        <c:auto val="1"/>
        <c:lblAlgn val="ctr"/>
        <c:lblOffset val="100"/>
        <c:noMultiLvlLbl val="1"/>
      </c:catAx>
      <c:valAx>
        <c:axId val="596320"/>
        <c:scaling>
          <c:max val="5.0"/>
          <c:min val="1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407216"/>
        <c:crosses val="autoZero"/>
        <c:crossBetween val="between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(KA:3.69, Hajonta:0.99)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Alle vuoden</c:v>
                </c:pt>
                <c:pt idx="1">
                  <c:v>1-3 vuotta</c:v>
                </c:pt>
                <c:pt idx="2">
                  <c:v>3 -5 vuotta</c:v>
                </c:pt>
                <c:pt idx="3">
                  <c:v>5-10 vuotta</c:v>
                </c:pt>
                <c:pt idx="4">
                  <c:v>Yli 10 vuotta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0.0</c:v>
                </c:pt>
                <c:pt idx="1">
                  <c:v>0.154</c:v>
                </c:pt>
                <c:pt idx="2">
                  <c:v>0.231</c:v>
                </c:pt>
                <c:pt idx="3">
                  <c:v>0.385</c:v>
                </c:pt>
                <c:pt idx="4">
                  <c:v>0.231</c:v>
                </c:pt>
              </c:numCache>
            </c:numRef>
          </c:val>
        </c:ser>
        <c:gapWidth val="58"/>
        <c:axId val="938369"/>
        <c:axId val="560181"/>
        <c:overlap val="0"/>
      </c:barChart>
      <c:catAx>
        <c:axId val="938369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560181"/>
        <c:crosses val="autoZero"/>
        <c:auto val="1"/>
        <c:lblAlgn val="ctr"/>
        <c:lblOffset val="100"/>
        <c:noMultiLvlLbl val="1"/>
      </c:catAx>
      <c:valAx>
        <c:axId val="560181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938369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</c:v>
                </c:pt>
              </c:strCache>
            </c:strRef>
          </c:tx>
          <c:dLbls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7. Harjoittelu</c:v>
                </c:pt>
                <c:pt idx="1">
                  <c:v>12. Ohjaus/valmennus</c:v>
                </c:pt>
                <c:pt idx="2">
                  <c:v>13. Kilpailut/ottelut</c:v>
                </c:pt>
                <c:pt idx="3">
                  <c:v>15. Ryhmähenki</c:v>
                </c:pt>
                <c:pt idx="4">
                  <c:v>KESKIARVOT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4.04</c:v>
                </c:pt>
                <c:pt idx="1">
                  <c:v>4.26</c:v>
                </c:pt>
                <c:pt idx="2">
                  <c:v>4.18</c:v>
                </c:pt>
                <c:pt idx="3">
                  <c:v>4.21</c:v>
                </c:pt>
                <c:pt idx="4">
                  <c:v>4.17</c:v>
                </c:pt>
              </c:numCache>
            </c:numRef>
          </c:val>
        </c:ser>
        <c:gapWidth val="58"/>
        <c:axId val="86576"/>
        <c:axId val="675492"/>
        <c:overlap val="0"/>
      </c:barChart>
      <c:catAx>
        <c:axId val="86576"/>
        <c:scaling/>
        <c:delete val="0"/>
        <c:axPos val="b"/>
        <c:majorTickMark val="none"/>
        <c:minorTickMark val="none"/>
        <c:tickLblPos val="nextTo"/>
        <c:txPr>
          <a:bodyPr rot="-2700000"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675492"/>
        <c:crosses val="autoZero"/>
        <c:auto val="1"/>
        <c:lblAlgn val="ctr"/>
        <c:lblOffset val="100"/>
        <c:noMultiLvlLbl val="1"/>
      </c:catAx>
      <c:valAx>
        <c:axId val="675492"/>
        <c:scaling>
          <c:max val="5.0"/>
          <c:min val="1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86576"/>
        <c:crosses val="autoZero"/>
        <c:crossBetween val="between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</c:v>
                </c:pt>
              </c:strCache>
            </c:strRef>
          </c:tx>
          <c:dLbls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12. Ohjaus/valmennus</c:v>
                </c:pt>
                <c:pt idx="1">
                  <c:v>15. Ryhmähenki</c:v>
                </c:pt>
                <c:pt idx="2">
                  <c:v>13. Kilpailut/ottelut</c:v>
                </c:pt>
                <c:pt idx="3">
                  <c:v>7. Harjoittelu</c:v>
                </c:pt>
                <c:pt idx="4">
                  <c:v>KESKIARVOT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4.26</c:v>
                </c:pt>
                <c:pt idx="1">
                  <c:v>4.21</c:v>
                </c:pt>
                <c:pt idx="2">
                  <c:v>4.18</c:v>
                </c:pt>
                <c:pt idx="3">
                  <c:v>4.04</c:v>
                </c:pt>
                <c:pt idx="4">
                  <c:v>4.17</c:v>
                </c:pt>
              </c:numCache>
            </c:numRef>
          </c:val>
        </c:ser>
        <c:gapWidth val="58"/>
        <c:axId val="330953"/>
        <c:axId val="165000"/>
        <c:overlap val="0"/>
      </c:barChart>
      <c:catAx>
        <c:axId val="330953"/>
        <c:scaling/>
        <c:delete val="0"/>
        <c:axPos val="b"/>
        <c:majorTickMark val="none"/>
        <c:minorTickMark val="none"/>
        <c:tickLblPos val="nextTo"/>
        <c:txPr>
          <a:bodyPr rot="-2700000"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165000"/>
        <c:crosses val="autoZero"/>
        <c:auto val="1"/>
        <c:lblAlgn val="ctr"/>
        <c:lblOffset val="100"/>
        <c:noMultiLvlLbl val="1"/>
      </c:catAx>
      <c:valAx>
        <c:axId val="165000"/>
        <c:scaling>
          <c:max val="5.0"/>
          <c:min val="1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330953"/>
        <c:crosses val="autoZero"/>
        <c:crossBetween val="between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(KA:2.92, Hajonta:0.73)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Kerran viikossa</c:v>
                </c:pt>
                <c:pt idx="1">
                  <c:v>Kaksi kertaa viikossa</c:v>
                </c:pt>
                <c:pt idx="2">
                  <c:v>Kolme kertaa viikossa</c:v>
                </c:pt>
                <c:pt idx="3">
                  <c:v>Neljä kertaa viikossa</c:v>
                </c:pt>
                <c:pt idx="4">
                  <c:v>Viisi kertaa viikossa tai enemmän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0.0</c:v>
                </c:pt>
                <c:pt idx="1">
                  <c:v>0.231</c:v>
                </c:pt>
                <c:pt idx="2">
                  <c:v>0.692</c:v>
                </c:pt>
                <c:pt idx="3">
                  <c:v>0.0</c:v>
                </c:pt>
                <c:pt idx="4">
                  <c:v>0.077</c:v>
                </c:pt>
              </c:numCache>
            </c:numRef>
          </c:val>
        </c:ser>
        <c:gapWidth val="58"/>
        <c:axId val="295871"/>
        <c:axId val="713496"/>
        <c:overlap val="0"/>
      </c:barChart>
      <c:catAx>
        <c:axId val="295871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713496"/>
        <c:crosses val="autoZero"/>
        <c:auto val="1"/>
        <c:lblAlgn val="ctr"/>
        <c:lblOffset val="100"/>
        <c:noMultiLvlLbl val="1"/>
      </c:catAx>
      <c:valAx>
        <c:axId val="713496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295871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(KA:4.23, Hajonta:0.6)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0.077</c:v>
                </c:pt>
                <c:pt idx="3">
                  <c:v>0.615</c:v>
                </c:pt>
                <c:pt idx="4">
                  <c:v>0.308</c:v>
                </c:pt>
              </c:numCache>
            </c:numRef>
          </c:val>
        </c:ser>
        <c:gapWidth val="58"/>
        <c:axId val="23001"/>
        <c:axId val="499117"/>
        <c:overlap val="0"/>
      </c:barChart>
      <c:catAx>
        <c:axId val="23001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499117"/>
        <c:crosses val="autoZero"/>
        <c:auto val="1"/>
        <c:lblAlgn val="ctr"/>
        <c:lblOffset val="100"/>
        <c:noMultiLvlLbl val="1"/>
      </c:catAx>
      <c:valAx>
        <c:axId val="499117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23001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(KA:3.85, Hajonta:1.07)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0.077</c:v>
                </c:pt>
                <c:pt idx="1">
                  <c:v>0.0</c:v>
                </c:pt>
                <c:pt idx="2">
                  <c:v>0.154</c:v>
                </c:pt>
                <c:pt idx="3">
                  <c:v>0.538</c:v>
                </c:pt>
                <c:pt idx="4">
                  <c:v>0.231</c:v>
                </c:pt>
              </c:numCache>
            </c:numRef>
          </c:val>
        </c:ser>
        <c:gapWidth val="58"/>
        <c:axId val="93273"/>
        <c:axId val="371358"/>
        <c:overlap val="0"/>
      </c:barChart>
      <c:catAx>
        <c:axId val="93273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371358"/>
        <c:crosses val="autoZero"/>
        <c:auto val="1"/>
        <c:lblAlgn val="ctr"/>
        <c:lblOffset val="100"/>
        <c:noMultiLvlLbl val="1"/>
      </c:catAx>
      <c:valAx>
        <c:axId val="371358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93273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(KA:4.31, Hajonta:0.85)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0.231</c:v>
                </c:pt>
                <c:pt idx="3">
                  <c:v>0.231</c:v>
                </c:pt>
                <c:pt idx="4">
                  <c:v>0.538</c:v>
                </c:pt>
              </c:numCache>
            </c:numRef>
          </c:val>
        </c:ser>
        <c:gapWidth val="58"/>
        <c:axId val="530400"/>
        <c:axId val="459946"/>
        <c:overlap val="0"/>
      </c:barChart>
      <c:catAx>
        <c:axId val="530400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459946"/>
        <c:crosses val="autoZero"/>
        <c:auto val="1"/>
        <c:lblAlgn val="ctr"/>
        <c:lblOffset val="100"/>
        <c:noMultiLvlLbl val="1"/>
      </c:catAx>
      <c:valAx>
        <c:axId val="459946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530400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(KA:3.77, Hajonta:0.83)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strCache>
            </c:strRef>
          </c:cat>
          <c:val>
            <c:numRef>
              <c:f>T1!$B$2:$B$6</c:f>
              <c:numCache>
                <c:formatCode>0%</c:formatCode>
                <c:ptCount val="5"/>
                <c:pt idx="0">
                  <c:v>0.0</c:v>
                </c:pt>
                <c:pt idx="1">
                  <c:v>0.077</c:v>
                </c:pt>
                <c:pt idx="2">
                  <c:v>0.231</c:v>
                </c:pt>
                <c:pt idx="3">
                  <c:v>0.538</c:v>
                </c:pt>
                <c:pt idx="4">
                  <c:v>0.154</c:v>
                </c:pt>
              </c:numCache>
            </c:numRef>
          </c:val>
        </c:ser>
        <c:gapWidth val="58"/>
        <c:axId val="766804"/>
        <c:axId val="976866"/>
        <c:overlap val="0"/>
      </c:barChart>
      <c:catAx>
        <c:axId val="766804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976866"/>
        <c:crosses val="autoZero"/>
        <c:auto val="1"/>
        <c:lblAlgn val="ctr"/>
        <c:lblOffset val="100"/>
        <c:noMultiLvlLbl val="1"/>
      </c:catAx>
      <c:valAx>
        <c:axId val="976866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766804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(KA:1.92, Hajonta:0.27)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T1!$A$2:$A$4</c:f>
              <c:strCache>
                <c:ptCount val="3"/>
                <c:pt idx="0">
                  <c:v>Liian helppoja</c:v>
                </c:pt>
                <c:pt idx="1">
                  <c:v>Sopivan haastavia</c:v>
                </c:pt>
                <c:pt idx="2">
                  <c:v>Liian haastavia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0.077</c:v>
                </c:pt>
                <c:pt idx="1">
                  <c:v>0.923</c:v>
                </c:pt>
                <c:pt idx="2">
                  <c:v>0.0</c:v>
                </c:pt>
              </c:numCache>
            </c:numRef>
          </c:val>
        </c:ser>
        <c:gapWidth val="58"/>
        <c:axId val="27689"/>
        <c:axId val="736067"/>
        <c:overlap val="0"/>
      </c:barChart>
      <c:catAx>
        <c:axId val="27689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736067"/>
        <c:crosses val="autoZero"/>
        <c:auto val="1"/>
        <c:lblAlgn val="ctr"/>
        <c:lblOffset val="100"/>
        <c:noMultiLvlLbl val="1"/>
      </c:catAx>
      <c:valAx>
        <c:axId val="736067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27689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handoutMasters/_rels/handoutMaster1.xml.rels><?xml version="1.0" encoding="UTF-8" standalone="yes"?>
<Relationships xmlns="http://schemas.openxmlformats.org/package/2006/relationships">
<Relationship Id="rId1" Target="../theme/theme3.xml" Type="http://schemas.openxmlformats.org/officeDocument/2006/relationships/theme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1E765-1309-483C-AFBF-94DB7B3C30EC}" type="datetimeFigureOut">
              <a:rPr lang="fi-FI" smtClean="0"/>
              <a:pPr/>
              <a:t>1.10.2015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A97E8-5338-45F9-9231-60ED891F643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4044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
<Relationships xmlns="http://schemas.openxmlformats.org/package/2006/relationships">
<Relationship Id="rId1" Target="../theme/theme2.xml" Type="http://schemas.openxmlformats.org/officeDocument/2006/relationships/theme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C94F5-94A3-4F3E-BB9E-3D0EF9CB3F07}" type="datetimeFigureOut">
              <a:rPr lang="fi-FI" smtClean="0"/>
              <a:pPr/>
              <a:t>1.10.2015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8898C-9E1E-4ACD-A8BC-86A6DB1ADEF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7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10.xml.rels><?xml version="1.0" encoding="UTF-8" standalone="yes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2.xml.rels><?xml version="1.0" encoding="UTF-8" standalone="yes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3.xml.rels><?xml version="1.0" encoding="UTF-8" standalone="yes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4.xml.rels><?xml version="1.0" encoding="UTF-8" standalone="yes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5.xml.rels><?xml version="1.0" encoding="UTF-8" standalone="yes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6.xml.rels><?xml version="1.0" encoding="UTF-8" standalone="yes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7.xml.rels><?xml version="1.0" encoding="UTF-8" standalone="yes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8.xml.rels><?xml version="1.0" encoding="UTF-8" standalone="yes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9.xml.rels><?xml version="1.0" encoding="UTF-8" standalone="yes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1.10.2015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1800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endParaRPr lang="fi-FI" dirty="0"/>
          </a:p>
        </p:txBody>
      </p:sp>
      <p:sp>
        <p:nvSpPr>
          <p:cNvPr id="8" name="Text"/>
          <p:cNvSpPr>
            <a:spLocks noGrp="1"/>
          </p:cNvSpPr>
          <p:nvPr>
            <p:ph type="body" sz="quarter" idx="13"/>
          </p:nvPr>
        </p:nvSpPr>
        <p:spPr>
          <a:xfrm>
            <a:off x="457200" y="3059999"/>
            <a:ext cx="8229600" cy="1620000"/>
          </a:xfrm>
        </p:spPr>
        <p:txBody>
          <a:bodyPr/>
          <a:lstStyle/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3050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rr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1.10.2015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1800000"/>
            <a:ext cx="8229600" cy="2277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63600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1.10.2015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8" name="Text"/>
          <p:cNvSpPr>
            <a:spLocks noGrp="1"/>
          </p:cNvSpPr>
          <p:nvPr>
            <p:ph type="body" sz="quarter" idx="13"/>
          </p:nvPr>
        </p:nvSpPr>
        <p:spPr>
          <a:xfrm>
            <a:off x="457200" y="1556792"/>
            <a:ext cx="8229600" cy="4680520"/>
          </a:xfrm>
        </p:spPr>
        <p:txBody>
          <a:bodyPr/>
          <a:lstStyle>
            <a:lvl1pPr algn="l">
              <a:defRPr/>
            </a:lvl1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6936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1.10.2015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728700"/>
            <a:ext cx="8229600" cy="5508612"/>
          </a:xfrm>
        </p:spPr>
        <p:txBody>
          <a:bodyPr/>
          <a:lstStyle>
            <a:lvl1pPr algn="l">
              <a:defRPr/>
            </a:lvl1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6936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1.10.2015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/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96316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1.10.2015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pPr lvl="0"/>
            <a:endParaRPr lang="fi-FI" dirty="0"/>
          </a:p>
        </p:txBody>
      </p:sp>
      <p:sp>
        <p:nvSpPr>
          <p:cNvPr id="8" name="Chart"/>
          <p:cNvSpPr>
            <a:spLocks noGrp="1"/>
          </p:cNvSpPr>
          <p:nvPr>
            <p:ph type="chart" sz="quarter" idx="14" hasCustomPrompt="1"/>
          </p:nvPr>
        </p:nvSpPr>
        <p:spPr>
          <a:xfrm>
            <a:off x="457200" y="1773238"/>
            <a:ext cx="8229600" cy="44640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3744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1.10.2015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780000"/>
            <a:ext cx="8229600" cy="1143000"/>
          </a:xfrm>
        </p:spPr>
        <p:txBody>
          <a:bodyPr/>
          <a:lstStyle>
            <a:lvl1pPr>
              <a:defRPr baseline="0"/>
            </a:lvl1pPr>
          </a:lstStyle>
          <a:p>
            <a:endParaRPr lang="fi-FI" dirty="0"/>
          </a:p>
        </p:txBody>
      </p:sp>
      <p:sp>
        <p:nvSpPr>
          <p:cNvPr id="8" name="Text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013176"/>
            <a:ext cx="8229600" cy="720725"/>
          </a:xfrm>
        </p:spPr>
        <p:txBody>
          <a:bodyPr/>
          <a:lstStyle>
            <a:lvl1pPr marL="0" indent="0" algn="r">
              <a:buNone/>
              <a:defRPr/>
            </a:lvl1pPr>
          </a:lstStyle>
          <a:p>
            <a:pPr lvl="0"/>
            <a:r>
              <a:rPr lang="en-US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2518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1.10.2015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Chart"/>
          <p:cNvSpPr>
            <a:spLocks noGrp="1"/>
          </p:cNvSpPr>
          <p:nvPr>
            <p:ph type="chart" sz="quarter" idx="13"/>
          </p:nvPr>
        </p:nvSpPr>
        <p:spPr>
          <a:xfrm>
            <a:off x="457200" y="457200"/>
            <a:ext cx="8229600" cy="5780112"/>
          </a:xfrm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2192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1.10.2015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Table"/>
          <p:cNvSpPr>
            <a:spLocks noGrp="1"/>
          </p:cNvSpPr>
          <p:nvPr>
            <p:ph type="tbl" sz="quarter" idx="13"/>
          </p:nvPr>
        </p:nvSpPr>
        <p:spPr>
          <a:xfrm>
            <a:off x="457200" y="1772816"/>
            <a:ext cx="8229600" cy="4464496"/>
          </a:xfrm>
        </p:spPr>
        <p:txBody>
          <a:bodyPr/>
          <a:lstStyle/>
          <a:p>
            <a:endParaRPr lang="fi-FI"/>
          </a:p>
        </p:txBody>
      </p:sp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9" name="Text"/>
          <p:cNvSpPr>
            <a:spLocks noGrp="1"/>
          </p:cNvSpPr>
          <p:nvPr>
            <p:ph type="body" sz="quarter" idx="14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5767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1.10.2015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4823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
<Relationships xmlns="http://schemas.openxmlformats.org/package/2006/relationships">
<Relationship Id="rId1" Target="../slideLayouts/slideLayout1.xml" Type="http://schemas.openxmlformats.org/officeDocument/2006/relationships/slideLayout"/>
<Relationship Id="rId10" Target="../slideLayouts/slideLayout10.xml" Type="http://schemas.openxmlformats.org/officeDocument/2006/relationships/slideLayout"/>
<Relationship Id="rId11" Target="../theme/theme1.xml" Type="http://schemas.openxmlformats.org/officeDocument/2006/relationships/theme"/>
<Relationship Id="rId2" Target="../slideLayouts/slideLayout2.xml" Type="http://schemas.openxmlformats.org/officeDocument/2006/relationships/slideLayout"/>
<Relationship Id="rId3" Target="../slideLayouts/slideLayout3.xml" Type="http://schemas.openxmlformats.org/officeDocument/2006/relationships/slideLayout"/>
<Relationship Id="rId4" Target="../slideLayouts/slideLayout4.xml" Type="http://schemas.openxmlformats.org/officeDocument/2006/relationships/slideLayout"/>
<Relationship Id="rId5" Target="../slideLayouts/slideLayout5.xml" Type="http://schemas.openxmlformats.org/officeDocument/2006/relationships/slideLayout"/>
<Relationship Id="rId6" Target="../slideLayouts/slideLayout6.xml" Type="http://schemas.openxmlformats.org/officeDocument/2006/relationships/slideLayout"/>
<Relationship Id="rId7" Target="../slideLayouts/slideLayout7.xml" Type="http://schemas.openxmlformats.org/officeDocument/2006/relationships/slideLayout"/>
<Relationship Id="rId8" Target="../slideLayouts/slideLayout8.xml" Type="http://schemas.openxmlformats.org/officeDocument/2006/relationships/slideLayout"/>
<Relationship Id="rId9" Target="../slideLayouts/slideLayout9.xml" Type="http://schemas.openxmlformats.org/officeDocument/2006/relationships/slideLayout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1800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fi-FI" dirty="0"/>
          </a:p>
        </p:txBody>
      </p:sp>
      <p:sp>
        <p:nvSpPr>
          <p:cNvPr id="3" name="Text"/>
          <p:cNvSpPr>
            <a:spLocks noGrp="1"/>
          </p:cNvSpPr>
          <p:nvPr>
            <p:ph type="body" idx="1"/>
          </p:nvPr>
        </p:nvSpPr>
        <p:spPr>
          <a:xfrm>
            <a:off x="457200" y="3060000"/>
            <a:ext cx="8229600" cy="16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 </a:t>
            </a:r>
            <a:endParaRPr lang="fi-FI" dirty="0"/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B343E-EDD0-4501-988B-9A386F4E06D4}" type="datetimeFigureOut">
              <a:rPr lang="fi-FI" smtClean="0"/>
              <a:pPr/>
              <a:t>1.10.2015</a:t>
            </a:fld>
            <a:endParaRPr lang="fi-FI"/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095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4" r:id="rId2"/>
    <p:sldLayoutId id="2147483660" r:id="rId3"/>
    <p:sldLayoutId id="2147483651" r:id="rId4"/>
    <p:sldLayoutId id="2147483657" r:id="rId5"/>
    <p:sldLayoutId id="2147483652" r:id="rId6"/>
    <p:sldLayoutId id="2147483655" r:id="rId7"/>
    <p:sldLayoutId id="2147483656" r:id="rId8"/>
    <p:sldLayoutId id="2147483659" r:id="rId9"/>
    <p:sldLayoutId id="2147483653" r:id="rId10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0" eaLnBrk="1" latinLnBrk="0" hangingPunct="1">
        <a:spcBef>
          <a:spcPct val="20000"/>
        </a:spcBef>
        <a:buFont typeface="Arial" pitchFamily="34" charset="0"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<Relationship Id="rId1" Target="../slideLayouts/slideLayout1.xml" Type="http://schemas.openxmlformats.org/officeDocument/2006/relationships/slideLayout"/>
</Relationships>

</file>

<file path=ppt/slides/_rels/slide10.xml.rels><?xml version="1.0" encoding="UTF-8" standalone="yes"?>
<Relationships xmlns="http://schemas.openxmlformats.org/package/2006/relationships">
<Relationship Id="rId2" Target="../charts/chart7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11.xml.rels><?xml version="1.0" encoding="UTF-8" standalone="yes"?>
<Relationships xmlns="http://schemas.openxmlformats.org/package/2006/relationships">
<Relationship Id="rId2" Target="../charts/chart8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12.xml.rels><?xml version="1.0" encoding="UTF-8" standalone="yes"?>
<Relationships xmlns="http://schemas.openxmlformats.org/package/2006/relationships">
<Relationship Id="rId2" Target="../charts/chart9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13.xml.rels><?xml version="1.0" encoding="UTF-8" standalone="yes"?>
<Relationships xmlns="http://schemas.openxmlformats.org/package/2006/relationships">
<Relationship Id="rId2" Target="../charts/chart10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14.xml.rels><?xml version="1.0" encoding="UTF-8" standalone="yes"?>
<Relationships xmlns="http://schemas.openxmlformats.org/package/2006/relationships">
<Relationship Id="rId2" Target="../charts/chart11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15.xml.rels><?xml version="1.0" encoding="UTF-8" standalone="yes"?>
<Relationships xmlns="http://schemas.openxmlformats.org/package/2006/relationships">
<Relationship Id="rId2" Target="../charts/chart12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16.xml.rels><?xml version="1.0" encoding="UTF-8" standalone="yes"?>
<Relationships xmlns="http://schemas.openxmlformats.org/package/2006/relationships">
<Relationship Id="rId2" Target="../charts/chart13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17.xml.rels><?xml version="1.0" encoding="UTF-8" standalone="yes"?>
<Relationships xmlns="http://schemas.openxmlformats.org/package/2006/relationships">
<Relationship Id="rId2" Target="../charts/chart14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18.xml.rels><?xml version="1.0" encoding="UTF-8" standalone="yes"?>
<Relationships xmlns="http://schemas.openxmlformats.org/package/2006/relationships">
<Relationship Id="rId2" Target="../charts/chart15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19.xml.rels><?xml version="1.0" encoding="UTF-8" standalone="yes"?>
<Relationships xmlns="http://schemas.openxmlformats.org/package/2006/relationships">
<Relationship Id="rId2" Target="../charts/chart16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2.xml.rels><?xml version="1.0" encoding="UTF-8" standalone="yes"?>
<Relationships xmlns="http://schemas.openxmlformats.org/package/2006/relationships">
<Relationship Id="rId2" Target="../charts/chart1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20.xml.rels><?xml version="1.0" encoding="UTF-8" standalone="yes"?>
<Relationships xmlns="http://schemas.openxmlformats.org/package/2006/relationships">
<Relationship Id="rId2" Target="../charts/chart17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21.xml.rels><?xml version="1.0" encoding="UTF-8" standalone="yes"?>
<Relationships xmlns="http://schemas.openxmlformats.org/package/2006/relationships">
<Relationship Id="rId2" Target="../charts/chart18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22.xml.rels><?xml version="1.0" encoding="UTF-8" standalone="yes"?>
<Relationships xmlns="http://schemas.openxmlformats.org/package/2006/relationships">
<Relationship Id="rId2" Target="../charts/chart19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23.xml.rels><?xml version="1.0" encoding="UTF-8" standalone="yes"?>
<Relationships xmlns="http://schemas.openxmlformats.org/package/2006/relationships">
<Relationship Id="rId2" Target="../charts/chart20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24.xml.rels><?xml version="1.0" encoding="UTF-8" standalone="yes"?>
<Relationships xmlns="http://schemas.openxmlformats.org/package/2006/relationships">
<Relationship Id="rId2" Target="../charts/chart21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25.xml.rels><?xml version="1.0" encoding="UTF-8" standalone="yes"?>
<Relationships xmlns="http://schemas.openxmlformats.org/package/2006/relationships">
<Relationship Id="rId2" Target="../charts/chart22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26.xml.rels><?xml version="1.0" encoding="UTF-8" standalone="yes"?>
<Relationships xmlns="http://schemas.openxmlformats.org/package/2006/relationships">
<Relationship Id="rId2" Target="../charts/chart23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27.xml.rels><?xml version="1.0" encoding="UTF-8" standalone="yes"?>
<Relationships xmlns="http://schemas.openxmlformats.org/package/2006/relationships">
<Relationship Id="rId2" Target="../charts/chart24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28.xml.rels><?xml version="1.0" encoding="UTF-8" standalone="yes"?>
<Relationships xmlns="http://schemas.openxmlformats.org/package/2006/relationships">
<Relationship Id="rId2" Target="../charts/chart25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29.xml.rels><?xml version="1.0" encoding="UTF-8" standalone="yes"?>
<Relationships xmlns="http://schemas.openxmlformats.org/package/2006/relationships">
<Relationship Id="rId4" Target="../slideLayouts/slideLayout4.xml" Type="http://schemas.openxmlformats.org/officeDocument/2006/relationships/slideLayout"/>
</Relationships>

</file>

<file path=ppt/slides/_rels/slide3.xml.rels><?xml version="1.0" encoding="UTF-8" standalone="yes"?>
<Relationships xmlns="http://schemas.openxmlformats.org/package/2006/relationships">
<Relationship Id="rId4" Target="../slideLayouts/slideLayout4.xml" Type="http://schemas.openxmlformats.org/officeDocument/2006/relationships/slideLayout"/>
</Relationships>

</file>

<file path=ppt/slides/_rels/slide30.xml.rels><?xml version="1.0" encoding="UTF-8" standalone="yes"?>
<Relationships xmlns="http://schemas.openxmlformats.org/package/2006/relationships">
<Relationship Id="rId4" Target="../slideLayouts/slideLayout4.xml" Type="http://schemas.openxmlformats.org/officeDocument/2006/relationships/slideLayout"/>
</Relationships>

</file>

<file path=ppt/slides/_rels/slide31.xml.rels><?xml version="1.0" encoding="UTF-8" standalone="yes"?>
<Relationships xmlns="http://schemas.openxmlformats.org/package/2006/relationships">
<Relationship Id="rId2" Target="../charts/chart26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32.xml.rels><?xml version="1.0" encoding="UTF-8" standalone="yes"?>
<Relationships xmlns="http://schemas.openxmlformats.org/package/2006/relationships">
<Relationship Id="rId2" Target="../charts/chart27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33.xml.rels><?xml version="1.0" encoding="UTF-8" standalone="yes"?>
<Relationships xmlns="http://schemas.openxmlformats.org/package/2006/relationships">
<Relationship Id="rId2" Target="../charts/chart28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34.xml.rels><?xml version="1.0" encoding="UTF-8" standalone="yes"?>
<Relationships xmlns="http://schemas.openxmlformats.org/package/2006/relationships">
<Relationship Id="rId2" Target="../charts/chart29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35.xml.rels><?xml version="1.0" encoding="UTF-8" standalone="yes"?>
<Relationships xmlns="http://schemas.openxmlformats.org/package/2006/relationships">
<Relationship Id="rId2" Target="../charts/chart30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36.xml.rels><?xml version="1.0" encoding="UTF-8" standalone="yes"?>
<Relationships xmlns="http://schemas.openxmlformats.org/package/2006/relationships">
<Relationship Id="rId2" Target="../charts/chart31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37.xml.rels><?xml version="1.0" encoding="UTF-8" standalone="yes"?>
<Relationships xmlns="http://schemas.openxmlformats.org/package/2006/relationships">
<Relationship Id="rId6" Target="../slideLayouts/slideLayout6.xml" Type="http://schemas.openxmlformats.org/officeDocument/2006/relationships/slideLayout"/>
</Relationships>

</file>

<file path=ppt/slides/_rels/slide4.xml.rels><?xml version="1.0" encoding="UTF-8" standalone="yes"?>
<Relationships xmlns="http://schemas.openxmlformats.org/package/2006/relationships">
<Relationship Id="rId4" Target="../slideLayouts/slideLayout4.xml" Type="http://schemas.openxmlformats.org/officeDocument/2006/relationships/slideLayout"/>
</Relationships>

</file>

<file path=ppt/slides/_rels/slide5.xml.rels><?xml version="1.0" encoding="UTF-8" standalone="yes"?>
<Relationships xmlns="http://schemas.openxmlformats.org/package/2006/relationships">
<Relationship Id="rId2" Target="../charts/chart2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6.xml.rels><?xml version="1.0" encoding="UTF-8" standalone="yes"?>
<Relationships xmlns="http://schemas.openxmlformats.org/package/2006/relationships">
<Relationship Id="rId2" Target="../charts/chart3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7.xml.rels><?xml version="1.0" encoding="UTF-8" standalone="yes"?>
<Relationships xmlns="http://schemas.openxmlformats.org/package/2006/relationships">
<Relationship Id="rId2" Target="../charts/chart4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8.xml.rels><?xml version="1.0" encoding="UTF-8" standalone="yes"?>
<Relationships xmlns="http://schemas.openxmlformats.org/package/2006/relationships">
<Relationship Id="rId2" Target="../charts/chart5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9.xml.rels><?xml version="1.0" encoding="UTF-8" standalone="yes"?>
<Relationships xmlns="http://schemas.openxmlformats.org/package/2006/relationships">
<Relationship Id="rId2" Target="../charts/chart6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slide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1800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pPr algn="r"/>
            <a:r>
              <a:rPr lang="en-US" sz="2400" b="true">
                <a:solidFill>
                  <a:srgbClr val="000000"/>
                </a:solidFill>
                <a:latin typeface="Arial"/>
              </a:rPr>
              <a:t>9. Sinettiseurojen tyytyväisyyskysely - Nuoret</a:t>
            </a:r>
          </a:p>
        </p:txBody>
      </p:sp>
      <p:sp xmlns:r="http://schemas.openxmlformats.org/officeDocument/2006/relationships">
        <p:nvSpPr>
          <p:cNvPr id="8" name="Text"/>
          <p:cNvSpPr>
            <a:spLocks noGrp="1"/>
          </p:cNvSpPr>
          <p:nvPr>
            <p:ph type="body" sz="quarter" idx="13"/>
          </p:nvPr>
        </p:nvSpPr>
        <p:spPr>
          <a:xfrm>
            <a:off x="457200" y="3059999"/>
            <a:ext cx="8229600" cy="1620000"/>
          </a:xfrm>
        </p:spPr>
        <p:txBody>
          <a:bodyPr>
            <a:normAutofit/>
          </a:bodyPr>
          <a:lstStyle/>
          <a:p>
            <a:pPr algn="r"/>
            <a:r>
              <a:rPr lang="en-US" sz="1200" b="false">
                <a:solidFill>
                  <a:srgbClr val="000000"/>
                </a:solidFill>
                <a:latin typeface="Arial"/>
              </a:rPr>
              <a:t>2/22/16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 fontScale="90624"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Vastaa seuraaviin väittämiin asteikolla, jossa 1 = ei pidä lainkaan paikkansa, 2 = ei pidä osittain paikkansa, 3 = ei samaa eikä eri mieltä, 4 = pitää osittain paikkansa, 5 = pitää täysin paikkansa. - Harjoitusten jälkeen minulla on aina tai lähes aina hyvä fiilis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 fontScale="96874"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Vastaa seuraaviin väittämiin asteikolla, jossa 1 = ei pidä lainkaan paikkansa, 2 = ei pidä osittain paikkansa, 3 = ei samaa eikä eri mieltä, 4 = pitää osittain paikkansa, 5 = pitää täysin paikkansa. - Harjoittelen vapaa-ajalla omatoimisesti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Vastaa seuraaviin väittämiin asteikolla, jossa 1 = ei pidä lainkaan paikkansa, 2 = ei pidä osittain paikkansa, 3 = ei samaa eikä eri mieltä, 4 = pitää osittain paikkansa, 5 = pitää täysin paikkansa.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8. Harjoitukset ovat mielestäni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Vastaa seuraaviin väittämiin asteikolla, jossa 1 = ei pidä lainkaan paikkansa, 2 = ei pidä osittain paikkansa, 3 = ei samaa eikä eri mieltä, 4 = pitää osittain paikkansa, 5 = pitää täysin paikkansa.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9. Ryhmällämme on harjoituksia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Vastaa seuraaviin väittämiin asteikolla, jossa 1 = ei pidä lainkaan paikkansa, 2 = ei pidä osittain paikkansa, 3 = ei samaa eikä eri mieltä, 4 = pitää osittain paikkansa, 5 = pitää täysin paikkansa.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10. Harrastan myös muita lajeja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15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Vastaa seuraaviin väittämiin asteikolla, jossa 1 = ei pidä lainkaan paikkansa, 2 = ei pidä osittain paikkansa, 3 = ei samaa eikä eri mieltä, 4 = pitää osittain paikkansa, 5 = pitää täysin paikkansa.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11. Liikun päivittäin (sisältää kaiken liikkumisen: koulumatkat, liikuntatunnit, harjoitukset, pihaliikunnan…)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16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Ohjaajamme/Valmentajamme ovat kannustavia ja antavat positiivista palautetta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17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Ryhmämme/joukkueemme jäseniä kohdellaan tasapuolisesti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18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Uskallan kertoa omista ajatuksistani ja tunteistani ohjaajalle/valmentajille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19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Mielipiteitäni kuunnellaan ja mielipiteeni otetaan huomioon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true">
                <a:solidFill>
                  <a:srgbClr val="000000"/>
                </a:solidFill>
                <a:latin typeface="Arial"/>
              </a:rPr>
              <a:t>Nuorten tyytyväisyyskysely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1. Laji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20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Kunnioitan valmentajiani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21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Valmentajat antavat omalla käytöksellään hyvää esimerkkiä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22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Kilpaileminen on minulle mielekästä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23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Saan kannustusta valmentajiltani kilpailutilanteissa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24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Perheelleni on tärkeää, että menestyn kilpailuissa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25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14. Ryhmällämme/ joukkueellamme on kilpailuja​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26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Viihdyn treeneissä hyvin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27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Viihdyn hyvin ryhmässäni/joukkueessani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28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Joukkueessa/ryhmässämme on hyvä yhteishenki ja kannustava ilmapiiri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29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16. Mikä on parasta urheiluharrastuksessa?</a:t>
            </a:r>
          </a:p>
        </p:txBody>
      </p:sp>
      <p:sp xmlns:r="http://schemas.openxmlformats.org/officeDocument/2006/relationships"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Näkee kavereita ja saa liikkua. (anonymous@surveypal.com, Kaikki)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Juokseminen/ Lyöminen ja Kopittelu (anonymous@surveypal.com, Kaikki)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liikunta (anonymous@surveypal.com, Kaikki)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Liikkuminen yhdessä (anonymous@surveypal.com, Kaikki)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Oppii uusia asioita (anonymous@surveypal.com, Kaikki)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Se liikkuminen (anonymous@surveypal.com, Kaikki)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Kaverit ja pelifiilis, monipuolisuus (anonymous@surveypal.com, Kaikki)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Pelit, reenit ja yhdessä tekeminen.  (anonymous@surveypal.com, Kaikki)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Saa olla kavereiden kanssa. (anonymous@surveypal.com, Kaikki)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Joukkueen kanssa pelaaminen, leirit (anonymous@surveypal.com, Kaikki)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true">
                <a:solidFill>
                  <a:srgbClr val="000000"/>
                </a:solidFill>
                <a:latin typeface="Arial"/>
              </a:rPr>
              <a:t>Nuorten tyytyväisyyskysely</a:t>
            </a:r>
          </a:p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2. Seura</a:t>
            </a:r>
          </a:p>
        </p:txBody>
      </p:sp>
      <p:sp xmlns:r="http://schemas.openxmlformats.org/officeDocument/2006/relationships"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Ruoveden pirkat (anonymous@surveypal.com, Kaikki)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ruovedenpirkat (anonymous@surveypal.com, Kaikki)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ruoveden pirkat (anonymous@surveypal.com, Kaikki)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Ruoveden pirkat (anonymous@surveypal.com, Kaikki)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Ruoveden pirkat (anonymous@surveypal.com, Kaikki)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Ruoveden pirkat (anonymous@surveypal.com, Kaikki)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Ruoveden Pirkat (anonymous@surveypal.com, Kaikki)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Ruoveden Pirkat (anonymous@surveypal.com, Kaikki)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Ruoveden Pirkat (anonymous@surveypal.com, Kaikki)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Ruoveden Pirkat (anonymous@surveypal.com, Kaikki)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Ruoveden pirkat (anonymous@surveypal.com, Kaikki)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Ruoveden Pirkat (anonymous@surveypal.com, Kaikki)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Ruoveden Pirkat (anonymous@surveypal.com, Kaikki)</a:t>
            </a:r>
          </a:p>
        </p:txBody>
      </p:sp>
    </p:spTree>
  </p:cSld>
  <p:clrMapOvr>
    <a:masterClrMapping/>
  </p:clrMapOvr>
</p:sld>
</file>

<file path=ppt/slides/slide30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17. Mikä urheiluharrastuksessa on epämieluisinta?</a:t>
            </a:r>
          </a:p>
        </p:txBody>
      </p:sp>
      <p:sp xmlns:r="http://schemas.openxmlformats.org/officeDocument/2006/relationships"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viivajuoksut (anonymous@surveypal.com, Kaikki)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Jokerina olo ( joskus se o tarpeellista) (anonymous@surveypal.com, Kaikki)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pitkät matkat (anonymous@surveypal.com, Kaikki)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Turha seisoskelu (anonymous@surveypal.com, Kaikki)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- (anonymous@surveypal.com, Kaikki)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- (anonymous@surveypal.com, Kaikki)</a:t>
            </a:r>
          </a:p>
        </p:txBody>
      </p:sp>
    </p:spTree>
  </p:cSld>
  <p:clrMapOvr>
    <a:masterClrMapping/>
  </p:clrMapOvr>
</p:sld>
</file>

<file path=ppt/slides/slide31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true">
                <a:solidFill>
                  <a:srgbClr val="000000"/>
                </a:solidFill>
                <a:latin typeface="Arial"/>
              </a:rPr>
              <a:t>7. Harjoittelu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32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true">
                <a:solidFill>
                  <a:srgbClr val="000000"/>
                </a:solidFill>
                <a:latin typeface="Arial"/>
              </a:rPr>
              <a:t>12. Ohjaus/valmennus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33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true">
                <a:solidFill>
                  <a:srgbClr val="000000"/>
                </a:solidFill>
                <a:latin typeface="Arial"/>
              </a:rPr>
              <a:t>13. Kilpailut/ottelut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34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true">
                <a:solidFill>
                  <a:srgbClr val="000000"/>
                </a:solidFill>
                <a:latin typeface="Arial"/>
              </a:rPr>
              <a:t>15. Ryhmähenki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35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true">
                <a:solidFill>
                  <a:srgbClr val="000000"/>
                </a:solidFill>
                <a:latin typeface="Arial"/>
              </a:rPr>
              <a:t>Osa-alueiden keskiarvot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36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true">
                <a:solidFill>
                  <a:srgbClr val="000000"/>
                </a:solidFill>
                <a:latin typeface="Arial"/>
              </a:rPr>
              <a:t>Osa-alueiden keskiarvot suuruusjärjestyksessä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37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780000"/>
            <a:ext cx="8229600" cy="1143000"/>
          </a:xfrm>
        </p:spPr>
        <p:txBody>
          <a:bodyPr>
            <a:normAutofit/>
          </a:bodyPr>
          <a:lstStyle>
            <a:lvl1pPr>
              <a:defRPr baseline="0"/>
            </a:lvl1pPr>
          </a:lstStyle>
          <a:p>
            <a:pPr algn="l"/>
            <a:r>
              <a:rPr lang="en-US" sz="2400" b="true">
                <a:solidFill>
                  <a:srgbClr val="000000"/>
                </a:solidFill>
                <a:latin typeface="Arial"/>
              </a:rPr>
              <a:t>Kiitos!</a:t>
            </a:r>
          </a:p>
        </p:txBody>
      </p:sp>
      <p:sp xmlns:r="http://schemas.openxmlformats.org/officeDocument/2006/relationships">
        <p:nvSpPr>
          <p:cNvPr id="8" name="Text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013176"/>
            <a:ext cx="8229600" cy="720725"/>
          </a:xfrm>
        </p:spPr>
        <p:txBody>
          <a:bodyPr>
            <a:normAutofit/>
          </a:bodyPr>
          <a:lstStyle>
            <a:lvl1pPr marL="0" indent="0" algn="r">
              <a:buNone/>
              <a:defRPr/>
            </a:lvl1pPr>
          </a:lstStyle>
          <a:p>
            <a:pPr algn="l"/>
            <a:r>
              <a:rPr lang="en-US" sz="1200" b="false">
                <a:solidFill>
                  <a:srgbClr val="000000"/>
                </a:solidFill>
                <a:latin typeface="Arial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true">
                <a:solidFill>
                  <a:srgbClr val="000000"/>
                </a:solidFill>
                <a:latin typeface="Arial"/>
              </a:rPr>
              <a:t>Nuorten tyytyväisyyskysely</a:t>
            </a:r>
          </a:p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3. Joukkue/ryhmä</a:t>
            </a:r>
          </a:p>
        </p:txBody>
      </p:sp>
      <p:sp xmlns:r="http://schemas.openxmlformats.org/officeDocument/2006/relationships"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D-pojat (anonymous@surveypal.com, Kaikki)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E04-Tytöt (anonymous@surveypal.com, Kaikki)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d pojat (anonymous@surveypal.com, Kaikki)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D-C pojat (anonymous@surveypal.com, Kaikki)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Dpojat (anonymous@surveypal.com, Kaikki)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D pojat (anonymous@surveypal.com, Kaikki)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C tytöt ja Suomisarja (anonymous@surveypal.com, Kaikki)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Naiset suomensarja/c-tytöt (anonymous@surveypal.com, Kaikki)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C-tytöt/ naiset (anonymous@surveypal.com, Kaikki)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C-tytöt/ Naiset (anonymous@surveypal.com, Kaikki)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D-pojat (anonymous@surveypal.com, Kaikki)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true">
                <a:solidFill>
                  <a:srgbClr val="000000"/>
                </a:solidFill>
                <a:latin typeface="Arial"/>
              </a:rPr>
              <a:t>Nuorten tyytyväisyyskysely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4. Ikäni on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true">
                <a:solidFill>
                  <a:srgbClr val="000000"/>
                </a:solidFill>
                <a:latin typeface="Arial"/>
              </a:rPr>
              <a:t>Nuorten tyytyväisyyskysely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5. Olen harrastanut/kilpaillut seurassa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true">
                <a:solidFill>
                  <a:srgbClr val="000000"/>
                </a:solidFill>
                <a:latin typeface="Arial"/>
              </a:rPr>
              <a:t>Nuorten tyytyväisyyskysely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6. Minulla on ohjattuja treenejä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 fontScale="90624"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Vastaa seuraaviin väittämiin asteikolla, jossa 1 = ei pidä lainkaan paikkansa, 2 = ei pidä osittain paikkansa, 3 = ei samaa eikä eri mieltä, 4 = pitää osittain paikkansa, 5 = pitää täysin paikkansa. - Ohjatut harjoituksemme ovat monipuolisia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 fontScale="84374"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Vastaa seuraaviin väittämiin asteikolla, jossa 1 = ei pidä lainkaan paikkansa, 2 = ei pidä osittain paikkansa, 3 = ei samaa eikä eri mieltä, 4 = pitää osittain paikkansa, 5 = pitää täysin paikkansa. - Treeneissä liikutaan paljon (ei jonottelua, seisoskelua, istuskelua)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(1 = Ei pidä lainkaan paikkansa, 5 = Pitää täysin paikkansa)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urveyp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</TotalTime>
  <Words>0</Words>
  <Application>Microsoft Office PowerPoint</Application>
  <PresentationFormat>Näytössä katseltava diaesitys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0</vt:i4>
      </vt:variant>
    </vt:vector>
  </HeadingPairs>
  <TitlesOfParts>
    <vt:vector size="3" baseType="lpstr">
      <vt:lpstr>Arial</vt:lpstr>
      <vt:lpstr>Calibri</vt:lpstr>
      <vt:lpstr>Surveypal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2012-05-09T09:21:34Z</dcterms:created>
  <dc:creator>surveypal2</dc:creator>
  <cp:lastModifiedBy>Kalle Malin</cp:lastModifiedBy>
  <dcterms:modified xsi:type="dcterms:W3CDTF">2015-10-01T13:35:56Z</dcterms:modified>
  <cp:revision>41</cp:revision>
  <dc:title>PowerPoint-esitys</dc:title>
</cp:coreProperties>
</file>